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99" r:id="rId5"/>
    <p:sldId id="318" r:id="rId6"/>
    <p:sldId id="339" r:id="rId7"/>
    <p:sldId id="340" r:id="rId8"/>
    <p:sldId id="345" r:id="rId9"/>
    <p:sldId id="361" r:id="rId10"/>
    <p:sldId id="348" r:id="rId11"/>
    <p:sldId id="360" r:id="rId12"/>
    <p:sldId id="362" r:id="rId13"/>
    <p:sldId id="347" r:id="rId14"/>
    <p:sldId id="325" r:id="rId15"/>
    <p:sldId id="338" r:id="rId16"/>
    <p:sldId id="341" r:id="rId17"/>
    <p:sldId id="359" r:id="rId18"/>
    <p:sldId id="353" r:id="rId19"/>
    <p:sldId id="350" r:id="rId20"/>
    <p:sldId id="356" r:id="rId2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63">
          <p15:clr>
            <a:srgbClr val="A4A3A4"/>
          </p15:clr>
        </p15:guide>
        <p15:guide id="2" orient="horz" pos="4212">
          <p15:clr>
            <a:srgbClr val="A4A3A4"/>
          </p15:clr>
        </p15:guide>
        <p15:guide id="3" orient="horz" pos="3887">
          <p15:clr>
            <a:srgbClr val="A4A3A4"/>
          </p15:clr>
        </p15:guide>
        <p15:guide id="4" pos="3943">
          <p15:clr>
            <a:srgbClr val="A4A3A4"/>
          </p15:clr>
        </p15:guide>
        <p15:guide id="5" pos="2279">
          <p15:clr>
            <a:srgbClr val="A4A3A4"/>
          </p15:clr>
        </p15:guide>
        <p15:guide id="6" pos="545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28159B"/>
    <a:srgbClr val="A848AA"/>
    <a:srgbClr val="000000"/>
    <a:srgbClr val="1B1B1B"/>
    <a:srgbClr val="414042"/>
    <a:srgbClr val="262626"/>
    <a:srgbClr val="939598"/>
    <a:srgbClr val="EC2225"/>
    <a:srgbClr val="64B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95" autoAdjust="0"/>
    <p:restoredTop sz="78797" autoAdjust="0"/>
  </p:normalViewPr>
  <p:slideViewPr>
    <p:cSldViewPr snapToGrid="0" snapToObjects="1">
      <p:cViewPr varScale="1">
        <p:scale>
          <a:sx n="54" d="100"/>
          <a:sy n="54" d="100"/>
        </p:scale>
        <p:origin x="-811" y="-72"/>
      </p:cViewPr>
      <p:guideLst>
        <p:guide orient="horz" pos="463"/>
        <p:guide orient="horz" pos="4212"/>
        <p:guide orient="horz" pos="3887"/>
        <p:guide pos="3943"/>
        <p:guide pos="2279"/>
        <p:guide pos="5452"/>
      </p:guideLst>
    </p:cSldViewPr>
  </p:slideViewPr>
  <p:notesTextViewPr>
    <p:cViewPr>
      <p:scale>
        <a:sx n="1" d="1"/>
        <a:sy n="1" d="1"/>
      </p:scale>
      <p:origin x="0" y="0"/>
    </p:cViewPr>
  </p:notesTextViewPr>
  <p:sorterViewPr>
    <p:cViewPr>
      <p:scale>
        <a:sx n="100" d="100"/>
        <a:sy n="100" d="100"/>
      </p:scale>
      <p:origin x="0" y="2376"/>
    </p:cViewPr>
  </p:sorterViewPr>
  <p:notesViewPr>
    <p:cSldViewPr snapToGrid="0" snapToObjects="1">
      <p:cViewPr>
        <p:scale>
          <a:sx n="100" d="100"/>
          <a:sy n="100" d="100"/>
        </p:scale>
        <p:origin x="-1421" y="1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0"/>
          <c:y val="0"/>
          <c:w val="1"/>
          <c:h val="0.9862543710930145"/>
        </c:manualLayout>
      </c:layout>
      <c:pie3DChart>
        <c:varyColors val="1"/>
        <c:ser>
          <c:idx val="0"/>
          <c:order val="0"/>
          <c:tx>
            <c:strRef>
              <c:f>Sheet1!$B$1</c:f>
              <c:strCache>
                <c:ptCount val="1"/>
                <c:pt idx="0">
                  <c:v>Column1</c:v>
                </c:pt>
              </c:strCache>
            </c:strRef>
          </c:tx>
          <c:explosion val="25"/>
          <c:dPt>
            <c:idx val="0"/>
            <c:bubble3D val="0"/>
            <c:explosion val="0"/>
            <c:spPr>
              <a:solidFill>
                <a:schemeClr val="accent1"/>
              </a:solidFill>
              <a:ln w="25400" cap="flat" cmpd="sng" algn="ctr">
                <a:solidFill>
                  <a:schemeClr val="accent1">
                    <a:shade val="50000"/>
                  </a:schemeClr>
                </a:solidFill>
                <a:prstDash val="solid"/>
              </a:ln>
              <a:effectLst/>
            </c:spPr>
          </c:dPt>
          <c:dPt>
            <c:idx val="1"/>
            <c:bubble3D val="0"/>
            <c:spPr>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c:spPr>
          </c:dPt>
          <c:cat>
            <c:strRef>
              <c:f>Sheet1!$A$2:$A$5</c:f>
              <c:strCache>
                <c:ptCount val="2"/>
                <c:pt idx="0">
                  <c:v>1st Qtr</c:v>
                </c:pt>
                <c:pt idx="1">
                  <c:v>2nd Qtr</c:v>
                </c:pt>
              </c:strCache>
            </c:strRef>
          </c:cat>
          <c:val>
            <c:numRef>
              <c:f>Sheet1!$B$2:$B$5</c:f>
              <c:numCache>
                <c:formatCode>General</c:formatCode>
                <c:ptCount val="4"/>
                <c:pt idx="0">
                  <c:v>28</c:v>
                </c:pt>
                <c:pt idx="1">
                  <c:v>72</c:v>
                </c:pt>
              </c:numCache>
            </c:numRef>
          </c:val>
        </c:ser>
        <c:dLbls>
          <c:showLegendKey val="0"/>
          <c:showVal val="0"/>
          <c:showCatName val="0"/>
          <c:showSerName val="0"/>
          <c:showPercent val="0"/>
          <c:showBubbleSize val="0"/>
          <c:showLeaderLines val="1"/>
        </c:dLbls>
      </c:pie3DChart>
      <c:spPr>
        <a:noFill/>
        <a:ln w="25401">
          <a:noFill/>
        </a:ln>
      </c:spPr>
    </c:plotArea>
    <c:plotVisOnly val="1"/>
    <c:dispBlanksAs val="zero"/>
    <c:showDLblsOverMax val="0"/>
  </c:chart>
  <c:txPr>
    <a:bodyPr/>
    <a:lstStyle/>
    <a:p>
      <a:pPr>
        <a:defRPr sz="1797"/>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0.18348</cdr:x>
      <cdr:y>0.11743</cdr:y>
    </cdr:from>
    <cdr:to>
      <cdr:x>0.75923</cdr:x>
      <cdr:y>0.66276</cdr:y>
    </cdr:to>
    <cdr:grpSp>
      <cdr:nvGrpSpPr>
        <cdr:cNvPr id="4" name="Group 3"/>
        <cdr:cNvGrpSpPr/>
      </cdr:nvGrpSpPr>
      <cdr:grpSpPr>
        <a:xfrm xmlns:a="http://schemas.openxmlformats.org/drawingml/2006/main">
          <a:off x="530275" y="197254"/>
          <a:ext cx="1663973" cy="916022"/>
          <a:chOff x="530275" y="197254"/>
          <a:chExt cx="1663973" cy="916022"/>
        </a:xfrm>
      </cdr:grpSpPr>
      <cdr:sp macro="" textlink="">
        <cdr:nvSpPr>
          <cdr:cNvPr id="2" name="Rectangle 1"/>
          <cdr:cNvSpPr/>
        </cdr:nvSpPr>
        <cdr:spPr>
          <a:xfrm xmlns:a="http://schemas.openxmlformats.org/drawingml/2006/main">
            <a:off x="530275" y="676741"/>
            <a:ext cx="722553" cy="436535"/>
          </a:xfrm>
          <a:prstGeom xmlns:a="http://schemas.openxmlformats.org/drawingml/2006/main" prst="rect">
            <a:avLst/>
          </a:prstGeom>
          <a:effectLst xmlns:a="http://schemas.openxmlformats.org/drawingml/2006/main">
            <a:outerShdw blurRad="50800" dist="38100" dir="2700000" algn="tl" rotWithShape="0">
              <a:srgbClr val="000000">
                <a:alpha val="43000"/>
              </a:srgbClr>
            </a:outerShdw>
          </a:effectLst>
        </cdr:spPr>
        <cdr:txBody>
          <a:bodyPr xmlns:a="http://schemas.openxmlformats.org/drawingml/2006/main" wrap="none" lIns="0" tIns="0" rIns="0" bIns="0">
            <a:spAutoFit/>
          </a:bodyPr>
          <a:lstStyle xmlns:a="http://schemas.openxmlformats.org/drawingml/2006/main">
            <a:defPPr>
              <a:defRPr lang="en-US"/>
            </a:defPPr>
            <a:lvl1pPr algn="ctr" rtl="0" fontAlgn="base">
              <a:spcBef>
                <a:spcPct val="0"/>
              </a:spcBef>
              <a:spcAft>
                <a:spcPct val="0"/>
              </a:spcAft>
              <a:defRPr sz="2000" kern="1200">
                <a:solidFill>
                  <a:schemeClr val="tx1"/>
                </a:solidFill>
                <a:latin typeface="Arial" pitchFamily="34" charset="0"/>
                <a:ea typeface="+mn-ea"/>
                <a:cs typeface="+mn-cs"/>
              </a:defRPr>
            </a:lvl1pPr>
            <a:lvl2pPr marL="457200" algn="ctr" rtl="0" fontAlgn="base">
              <a:spcBef>
                <a:spcPct val="0"/>
              </a:spcBef>
              <a:spcAft>
                <a:spcPct val="0"/>
              </a:spcAft>
              <a:defRPr sz="2000" kern="1200">
                <a:solidFill>
                  <a:schemeClr val="tx1"/>
                </a:solidFill>
                <a:latin typeface="Arial" pitchFamily="34" charset="0"/>
                <a:ea typeface="+mn-ea"/>
                <a:cs typeface="+mn-cs"/>
              </a:defRPr>
            </a:lvl2pPr>
            <a:lvl3pPr marL="914400" algn="ctr" rtl="0" fontAlgn="base">
              <a:spcBef>
                <a:spcPct val="0"/>
              </a:spcBef>
              <a:spcAft>
                <a:spcPct val="0"/>
              </a:spcAft>
              <a:defRPr sz="2000" kern="1200">
                <a:solidFill>
                  <a:schemeClr val="tx1"/>
                </a:solidFill>
                <a:latin typeface="Arial" pitchFamily="34" charset="0"/>
                <a:ea typeface="+mn-ea"/>
                <a:cs typeface="+mn-cs"/>
              </a:defRPr>
            </a:lvl3pPr>
            <a:lvl4pPr marL="1371600" algn="ctr" rtl="0" fontAlgn="base">
              <a:spcBef>
                <a:spcPct val="0"/>
              </a:spcBef>
              <a:spcAft>
                <a:spcPct val="0"/>
              </a:spcAft>
              <a:defRPr sz="2000" kern="1200">
                <a:solidFill>
                  <a:schemeClr val="tx1"/>
                </a:solidFill>
                <a:latin typeface="Arial" pitchFamily="34" charset="0"/>
                <a:ea typeface="+mn-ea"/>
                <a:cs typeface="+mn-cs"/>
              </a:defRPr>
            </a:lvl4pPr>
            <a:lvl5pPr marL="1828800" algn="ctr"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xmlns:a="http://schemas.openxmlformats.org/drawingml/2006/main">
            <a:pPr>
              <a:lnSpc>
                <a:spcPct val="80000"/>
              </a:lnSpc>
            </a:pPr>
            <a:r>
              <a:rPr lang="ru-RU" sz="2400" dirty="0" smtClean="0">
                <a:solidFill>
                  <a:schemeClr val="bg2"/>
                </a:solidFill>
                <a:effectLst>
                  <a:glow rad="101600">
                    <a:schemeClr val="bg1">
                      <a:alpha val="75000"/>
                    </a:schemeClr>
                  </a:glow>
                </a:effectLst>
                <a:latin typeface="+mn-lt"/>
              </a:rPr>
              <a:t>65%</a:t>
            </a:r>
            <a:r>
              <a:t/>
            </a:r>
            <a:br/>
            <a:r>
              <a:rPr lang="ru-RU" sz="1100" dirty="0">
                <a:solidFill>
                  <a:schemeClr val="bg2"/>
                </a:solidFill>
                <a:effectLst>
                  <a:glow rad="101600">
                    <a:schemeClr val="bg1">
                      <a:alpha val="75000"/>
                    </a:schemeClr>
                  </a:glow>
                </a:effectLst>
                <a:latin typeface="+mn-lt"/>
              </a:rPr>
              <a:t>ПОДДЕРЖКА</a:t>
            </a:r>
          </a:p>
        </cdr:txBody>
      </cdr:sp>
      <cdr:sp macro="" textlink="">
        <cdr:nvSpPr>
          <cdr:cNvPr id="3" name="Rectangle 2"/>
          <cdr:cNvSpPr/>
        </cdr:nvSpPr>
        <cdr:spPr>
          <a:xfrm xmlns:a="http://schemas.openxmlformats.org/drawingml/2006/main">
            <a:off x="1592125" y="197254"/>
            <a:ext cx="602123" cy="446278"/>
          </a:xfrm>
          <a:prstGeom xmlns:a="http://schemas.openxmlformats.org/drawingml/2006/main" prst="rect">
            <a:avLst/>
          </a:prstGeom>
          <a:effectLst xmlns:a="http://schemas.openxmlformats.org/drawingml/2006/main">
            <a:outerShdw blurRad="50800" dist="38100" dir="2700000" algn="tl" rotWithShape="0">
              <a:srgbClr val="000000">
                <a:alpha val="43000"/>
              </a:srgbClr>
            </a:outerShdw>
          </a:effectLst>
        </cdr:spPr>
        <cdr:txBody>
          <a:bodyPr xmlns:a="http://schemas.openxmlformats.org/drawingml/2006/main" wrap="none" lIns="0" tIns="0" rIns="0" bIns="0">
            <a:spAutoFit/>
          </a:bodyPr>
          <a:lstStyle xmlns:a="http://schemas.openxmlformats.org/drawingml/2006/main">
            <a:defPPr>
              <a:defRPr lang="en-US"/>
            </a:defPPr>
            <a:lvl1pPr algn="ctr" rtl="0" fontAlgn="base">
              <a:spcBef>
                <a:spcPct val="0"/>
              </a:spcBef>
              <a:spcAft>
                <a:spcPct val="0"/>
              </a:spcAft>
              <a:defRPr sz="2000" kern="1200">
                <a:solidFill>
                  <a:schemeClr val="tx1"/>
                </a:solidFill>
                <a:latin typeface="Arial" pitchFamily="34" charset="0"/>
                <a:ea typeface="+mn-ea"/>
                <a:cs typeface="+mn-cs"/>
              </a:defRPr>
            </a:lvl1pPr>
            <a:lvl2pPr marL="457200" algn="ctr" rtl="0" fontAlgn="base">
              <a:spcBef>
                <a:spcPct val="0"/>
              </a:spcBef>
              <a:spcAft>
                <a:spcPct val="0"/>
              </a:spcAft>
              <a:defRPr sz="2000" kern="1200">
                <a:solidFill>
                  <a:schemeClr val="tx1"/>
                </a:solidFill>
                <a:latin typeface="Arial" pitchFamily="34" charset="0"/>
                <a:ea typeface="+mn-ea"/>
                <a:cs typeface="+mn-cs"/>
              </a:defRPr>
            </a:lvl2pPr>
            <a:lvl3pPr marL="914400" algn="ctr" rtl="0" fontAlgn="base">
              <a:spcBef>
                <a:spcPct val="0"/>
              </a:spcBef>
              <a:spcAft>
                <a:spcPct val="0"/>
              </a:spcAft>
              <a:defRPr sz="2000" kern="1200">
                <a:solidFill>
                  <a:schemeClr val="tx1"/>
                </a:solidFill>
                <a:latin typeface="Arial" pitchFamily="34" charset="0"/>
                <a:ea typeface="+mn-ea"/>
                <a:cs typeface="+mn-cs"/>
              </a:defRPr>
            </a:lvl3pPr>
            <a:lvl4pPr marL="1371600" algn="ctr" rtl="0" fontAlgn="base">
              <a:spcBef>
                <a:spcPct val="0"/>
              </a:spcBef>
              <a:spcAft>
                <a:spcPct val="0"/>
              </a:spcAft>
              <a:defRPr sz="2000" kern="1200">
                <a:solidFill>
                  <a:schemeClr val="tx1"/>
                </a:solidFill>
                <a:latin typeface="Arial" pitchFamily="34" charset="0"/>
                <a:ea typeface="+mn-ea"/>
                <a:cs typeface="+mn-cs"/>
              </a:defRPr>
            </a:lvl4pPr>
            <a:lvl5pPr marL="1828800" algn="ctr"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a:lstStyle>
          <a:p xmlns:a="http://schemas.openxmlformats.org/drawingml/2006/main">
            <a:pPr algn="ctr" defTabSz="456724">
              <a:lnSpc>
                <a:spcPct val="90000"/>
              </a:lnSpc>
              <a:defRPr/>
            </a:pPr>
            <a:r>
              <a:rPr lang="ru-RU" dirty="0" smtClean="0">
                <a:solidFill>
                  <a:schemeClr val="tx2"/>
                </a:solidFill>
                <a:effectLst>
                  <a:glow rad="101600">
                    <a:schemeClr val="bg1">
                      <a:alpha val="75000"/>
                    </a:schemeClr>
                  </a:glow>
                </a:effectLst>
                <a:latin typeface="+mn-lt"/>
              </a:rPr>
              <a:t>35%</a:t>
            </a:r>
            <a:r>
              <a:t/>
            </a:r>
            <a:br/>
            <a:r>
              <a:rPr lang="ru-RU" sz="1200" dirty="0" smtClean="0">
                <a:solidFill>
                  <a:schemeClr val="tx2"/>
                </a:solidFill>
                <a:effectLst>
                  <a:glow rad="101600">
                    <a:schemeClr val="bg1">
                      <a:alpha val="75000"/>
                    </a:schemeClr>
                  </a:glow>
                </a:effectLst>
                <a:latin typeface="+mn-lt"/>
              </a:rPr>
              <a:t>ИНВЕСТИЦИИ</a:t>
            </a:r>
            <a:endParaRPr lang="ru-RU" sz="1000" dirty="0">
              <a:solidFill>
                <a:schemeClr val="tx2"/>
              </a:solidFill>
              <a:effectLst>
                <a:glow rad="101600">
                  <a:schemeClr val="bg1">
                    <a:alpha val="75000"/>
                  </a:schemeClr>
                </a:glow>
              </a:effectLst>
              <a:latin typeface="+mn-lt"/>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1000"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1C0EDC-3B04-4D43-AC98-A606493C474D}" type="datetimeFigureOut">
              <a:rPr lang="en-US" sz="1000" smtClean="0">
                <a:latin typeface="Arial" pitchFamily="34" charset="0"/>
                <a:cs typeface="Arial" pitchFamily="34" charset="0"/>
              </a:rPr>
              <a:pPr/>
              <a:t>3/7/2014</a:t>
            </a:fld>
            <a:endParaRPr lang="ru-RU" sz="1000" dirty="0">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lvl="0"/>
            <a:r>
              <a:rPr lang="ru-RU" sz="800" cap="all" dirty="0">
                <a:solidFill>
                  <a:srgbClr val="939598"/>
                </a:solidFill>
                <a:latin typeface="Arial" pitchFamily="34" charset="0"/>
              </a:rPr>
              <a:t>КОНФИДЕНЦИАЛЬНАЯ ИНФОРМАЦИЯ КОМПАНИИ LENOVO, 2011 г. Все права защищены.</a:t>
            </a:r>
            <a:endParaRPr lang="ru-RU" sz="800" cap="all" dirty="0">
              <a:solidFill>
                <a:srgbClr val="939598"/>
              </a:solidFill>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7F3538-DD9D-4F25-8311-592750C50641}" type="slidenum">
              <a:rPr lang="en-US" sz="800" smtClean="0">
                <a:latin typeface="Arial" pitchFamily="34" charset="0"/>
                <a:cs typeface="Arial" pitchFamily="34" charset="0"/>
              </a:rPr>
              <a:pPr/>
              <a:t>‹#›</a:t>
            </a:fld>
            <a:endParaRPr lang="ru-RU" sz="800" dirty="0">
              <a:latin typeface="Arial" pitchFamily="34" charset="0"/>
              <a:cs typeface="Arial" pitchFamily="34" charset="0"/>
            </a:endParaRPr>
          </a:p>
        </p:txBody>
      </p:sp>
    </p:spTree>
    <p:extLst>
      <p:ext uri="{BB962C8B-B14F-4D97-AF65-F5344CB8AC3E}">
        <p14:creationId xmlns:p14="http://schemas.microsoft.com/office/powerpoint/2010/main" val="25291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Arial" pitchFamily="34" charset="0"/>
                <a:cs typeface="Arial"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Arial" pitchFamily="34" charset="0"/>
                <a:cs typeface="Arial" pitchFamily="34" charset="0"/>
              </a:defRPr>
            </a:lvl1pPr>
          </a:lstStyle>
          <a:p>
            <a:fld id="{F23CF275-28B3-497F-9AED-85D5F023BA5C}" type="datetimeFigureOut">
              <a:rPr lang="en-US" smtClean="0"/>
              <a:pPr/>
              <a:t>3/7/2014</a:t>
            </a:fld>
            <a:endParaRPr lang="ru-R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Arial" pitchFamily="34" charset="0"/>
                <a:cs typeface="Arial" pitchFamily="34" charset="0"/>
              </a:defRPr>
            </a:lvl1pPr>
          </a:lstStyle>
          <a:p>
            <a:r>
              <a:rPr lang="ru-RU" sz="800" cap="all" dirty="0" smtClean="0">
                <a:solidFill>
                  <a:srgbClr val="939598"/>
                </a:solidFill>
              </a:rPr>
              <a:t>КОНФИДЕНЦИАЛЬНАЯ ИНФОРМАЦИЯ КОМПАНИИ LENOVO, 2011 г. Все права защищены.</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atin typeface="Arial" pitchFamily="34" charset="0"/>
                <a:cs typeface="Arial" pitchFamily="34" charset="0"/>
              </a:defRPr>
            </a:lvl1pPr>
          </a:lstStyle>
          <a:p>
            <a:fld id="{4AED87EB-65D7-4500-873C-410831173A82}" type="slidenum">
              <a:rPr lang="en-US" smtClean="0"/>
              <a:pPr/>
              <a:t>‹#›</a:t>
            </a:fld>
            <a:endParaRPr lang="ru-RU" dirty="0"/>
          </a:p>
        </p:txBody>
      </p:sp>
    </p:spTree>
    <p:extLst>
      <p:ext uri="{BB962C8B-B14F-4D97-AF65-F5344CB8AC3E}">
        <p14:creationId xmlns:p14="http://schemas.microsoft.com/office/powerpoint/2010/main" val="369331368"/>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ru-RU" b="1" i="0" u="sng" dirty="0" smtClean="0"/>
              <a:t>Примечание для ведущего презентацию. </a:t>
            </a:r>
            <a:r>
              <a:rPr lang="ru-RU" i="0" dirty="0" smtClean="0"/>
              <a:t>Представьте заказчикам и потенциальным клиентам обзор частного облака Lenovo </a:t>
            </a:r>
            <a:r>
              <a:rPr lang="ru-RU" sz="1600" i="0" dirty="0" smtClean="0"/>
              <a:t>VSPEX с VMware vSphere</a:t>
            </a:r>
            <a:endParaRPr lang="ru-RU" i="0" dirty="0" smtClean="0"/>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a:t>
            </a:fld>
            <a:endParaRPr lang="ru-RU" dirty="0"/>
          </a:p>
        </p:txBody>
      </p:sp>
    </p:spTree>
    <p:extLst>
      <p:ext uri="{BB962C8B-B14F-4D97-AF65-F5344CB8AC3E}">
        <p14:creationId xmlns:p14="http://schemas.microsoft.com/office/powerpoint/2010/main" val="597951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ru-RU" dirty="0" smtClean="0"/>
              <a:t>Основой системы хранения нашего частного облака стало семейство объединенных хранилищ VNX, разработанных и оптимизированных для использования в среде виртуальных приложений. Это значит, что они подходят для бизнеса любого размера: малого бизнеса или предприятий с ограниченными возможностями. </a:t>
            </a:r>
          </a:p>
          <a:p>
            <a:pPr>
              <a:spcBef>
                <a:spcPts val="1212"/>
              </a:spcBef>
            </a:pPr>
            <a:endParaRPr lang="ru-RU" sz="800" dirty="0" smtClean="0">
              <a:cs typeface="Arial" charset="0"/>
            </a:endParaRPr>
          </a:p>
          <a:p>
            <a:pPr>
              <a:spcBef>
                <a:spcPts val="1212"/>
              </a:spcBef>
            </a:pPr>
            <a:r>
              <a:rPr lang="ru-RU" dirty="0" smtClean="0"/>
              <a:t>В семейство VNX входят две серии: VNXe иVNX. Серия VNXx идеально подходит для СМБ и филиалов.</a:t>
            </a:r>
            <a:endParaRPr lang="ru-RU" dirty="0" smtClean="0">
              <a:cs typeface="Arial" charset="0"/>
            </a:endParaRPr>
          </a:p>
          <a:p>
            <a:pPr marL="0" lvl="1" indent="-175862">
              <a:spcBef>
                <a:spcPts val="1212"/>
              </a:spcBef>
            </a:pPr>
            <a:r>
              <a:rPr lang="ru-RU" dirty="0" smtClean="0"/>
              <a:t>В серии VNXe выпускаются две модели. Это начальный уровень наших архитектур нового поколения, специально разработанный в качестве эффективного по цене решения для СМБ, для использования в удаленных офисах или филиалах, а также приложениях отделений, в которых не всегда имеются сотрудники с традиционными навыками управления хранением данных. В этом ключ к простоте VNXe.</a:t>
            </a:r>
          </a:p>
          <a:p>
            <a:pPr>
              <a:spcBef>
                <a:spcPts val="1225"/>
              </a:spcBef>
            </a:pPr>
            <a:endParaRPr lang="ru-RU" sz="800" dirty="0" smtClean="0">
              <a:cs typeface="Arial" charset="0"/>
            </a:endParaRPr>
          </a:p>
          <a:p>
            <a:pPr>
              <a:spcBef>
                <a:spcPts val="1212"/>
              </a:spcBef>
            </a:pPr>
            <a:r>
              <a:rPr lang="ru-RU" dirty="0" smtClean="0"/>
              <a:t>Эта серия была разработана и отлажена для…</a:t>
            </a:r>
          </a:p>
          <a:p>
            <a:pPr marL="0" lvl="1" indent="-175862">
              <a:spcBef>
                <a:spcPts val="1212"/>
              </a:spcBef>
            </a:pPr>
            <a:r>
              <a:rPr lang="ru-RU" dirty="0" smtClean="0"/>
              <a:t>ИТ-специалистов широкого профиля, поэтому она отличается простотой использования и управления при помощи...</a:t>
            </a:r>
          </a:p>
          <a:p>
            <a:pPr marL="0" lvl="1" indent="-175862">
              <a:spcBef>
                <a:spcPts val="1212"/>
              </a:spcBef>
            </a:pPr>
            <a:r>
              <a:rPr lang="ru-RU" dirty="0" smtClean="0"/>
              <a:t>приложений и оптимизированных для гипервизора мастеров настройки хранилища несколькими щелчками мышки. В ней используются… </a:t>
            </a:r>
          </a:p>
          <a:p>
            <a:pPr marL="0" lvl="1" indent="-175862">
              <a:spcBef>
                <a:spcPts val="1212"/>
              </a:spcBef>
            </a:pPr>
            <a:r>
              <a:rPr lang="ru-RU" dirty="0" smtClean="0"/>
              <a:t>такие встроенные эффективные технологии, как снимки файловой системы и возможности репликации.</a:t>
            </a:r>
          </a:p>
          <a:p>
            <a:pPr marL="0" lvl="1" indent="-175862">
              <a:spcBef>
                <a:spcPts val="1212"/>
              </a:spcBef>
              <a:buClr>
                <a:srgbClr val="007DC3"/>
              </a:buClr>
              <a:buNone/>
            </a:pPr>
            <a:r>
              <a:t/>
            </a:r>
            <a:br/>
            <a:r>
              <a:rPr lang="ru-RU" dirty="0" smtClean="0"/>
              <a:t>Поддерживаются: </a:t>
            </a:r>
          </a:p>
          <a:p>
            <a:pPr marL="0" lvl="1" indent="-175862">
              <a:spcBef>
                <a:spcPts val="1212"/>
              </a:spcBef>
            </a:pPr>
            <a:r>
              <a:rPr lang="ru-RU" dirty="0" smtClean="0"/>
              <a:t>мультипротокол: CIFS, NFS и iSCSI;</a:t>
            </a:r>
            <a:endParaRPr lang="ru-RU" dirty="0" smtClean="0">
              <a:cs typeface="Arial" charset="0"/>
            </a:endParaRPr>
          </a:p>
          <a:p>
            <a:pPr marL="0" lvl="1" indent="-175862">
              <a:spcBef>
                <a:spcPts val="1212"/>
              </a:spcBef>
            </a:pPr>
            <a:r>
              <a:rPr lang="ru-RU" dirty="0" smtClean="0"/>
              <a:t>для модели 3300  — флэш-накопители, Ethernet 10 Гбит, мощный SAS базы данных;</a:t>
            </a:r>
          </a:p>
          <a:p>
            <a:pPr marL="0" lvl="1" indent="-175862">
              <a:spcBef>
                <a:spcPts val="1212"/>
              </a:spcBef>
            </a:pPr>
            <a:r>
              <a:rPr lang="ru-RU" dirty="0" smtClean="0"/>
              <a:t>До 120 дисков</a:t>
            </a:r>
          </a:p>
          <a:p>
            <a:pPr marL="0" lvl="1" indent="-175862">
              <a:spcBef>
                <a:spcPts val="1212"/>
              </a:spcBef>
            </a:pPr>
            <a:r>
              <a:rPr lang="ru-RU" dirty="0" smtClean="0"/>
              <a:t>4, 8, и 12 Гб памяти на каждый контроллер </a:t>
            </a:r>
          </a:p>
          <a:p>
            <a:pPr marL="0" lvl="1" indent="-175862">
              <a:spcBef>
                <a:spcPts val="1212"/>
              </a:spcBef>
            </a:pPr>
            <a:r>
              <a:rPr lang="ru-RU" dirty="0" smtClean="0"/>
              <a:t>Компактный дизайн 2U и 3U</a:t>
            </a:r>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10</a:t>
            </a:fld>
            <a:endParaRPr lang="ru-RU" dirty="0"/>
          </a:p>
        </p:txBody>
      </p:sp>
    </p:spTree>
    <p:extLst>
      <p:ext uri="{BB962C8B-B14F-4D97-AF65-F5344CB8AC3E}">
        <p14:creationId xmlns:p14="http://schemas.microsoft.com/office/powerpoint/2010/main" val="412571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11</a:t>
            </a:fld>
            <a:endParaRPr lang="ru-RU" dirty="0"/>
          </a:p>
        </p:txBody>
      </p:sp>
    </p:spTree>
    <p:extLst>
      <p:ext uri="{BB962C8B-B14F-4D97-AF65-F5344CB8AC3E}">
        <p14:creationId xmlns:p14="http://schemas.microsoft.com/office/powerpoint/2010/main" val="4118213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12</a:t>
            </a:fld>
            <a:endParaRPr lang="ru-RU" dirty="0"/>
          </a:p>
        </p:txBody>
      </p:sp>
    </p:spTree>
    <p:extLst>
      <p:ext uri="{BB962C8B-B14F-4D97-AF65-F5344CB8AC3E}">
        <p14:creationId xmlns:p14="http://schemas.microsoft.com/office/powerpoint/2010/main" val="240399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13</a:t>
            </a:fld>
            <a:endParaRPr lang="ru-RU" dirty="0"/>
          </a:p>
        </p:txBody>
      </p:sp>
    </p:spTree>
    <p:extLst>
      <p:ext uri="{BB962C8B-B14F-4D97-AF65-F5344CB8AC3E}">
        <p14:creationId xmlns:p14="http://schemas.microsoft.com/office/powerpoint/2010/main" val="65985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ru-RU" sz="1600" baseline="0" dirty="0" smtClean="0"/>
              <a:t>Для преобразования инфраструктуры ИТ вам потребуются:</a:t>
            </a:r>
          </a:p>
          <a:p>
            <a:pPr marL="228600" marR="0" indent="-228600" algn="l" defTabSz="914400" rtl="0" eaLnBrk="1" fontAlgn="auto" latinLnBrk="0" hangingPunct="1">
              <a:lnSpc>
                <a:spcPct val="100000"/>
              </a:lnSpc>
              <a:spcBef>
                <a:spcPts val="1200"/>
              </a:spcBef>
              <a:spcAft>
                <a:spcPts val="0"/>
              </a:spcAft>
              <a:buClrTx/>
              <a:buSzTx/>
              <a:buFont typeface="Arial" pitchFamily="34" charset="0"/>
              <a:buAutoNum type="arabicPeriod"/>
              <a:tabLst/>
              <a:defRPr/>
            </a:pPr>
            <a:r>
              <a:rPr lang="ru-RU" sz="1600" baseline="0" dirty="0" smtClean="0"/>
              <a:t>Стандартизация — в качестве компонента облачных вычислений можно выбрать многоядерные процессоры x86 в стандартизированных серверах. Они используются не только в рабочих нагрузках приложений (например, серверы), но и для задач обеспечения безопасности, хранения и управления. Как вы увидели, мы обеспечиваем определение конфигурации VSPEX и вы можете выбирать поставщика на уровне сервера x86.</a:t>
            </a:r>
          </a:p>
          <a:p>
            <a:pPr marL="228600" marR="0" indent="-228600" algn="l" defTabSz="914400" rtl="0" eaLnBrk="1" fontAlgn="auto" latinLnBrk="0" hangingPunct="1">
              <a:lnSpc>
                <a:spcPct val="100000"/>
              </a:lnSpc>
              <a:spcBef>
                <a:spcPts val="1200"/>
              </a:spcBef>
              <a:spcAft>
                <a:spcPts val="0"/>
              </a:spcAft>
              <a:buClrTx/>
              <a:buSzTx/>
              <a:buFont typeface="Arial" pitchFamily="34" charset="0"/>
              <a:buAutoNum type="arabicPeriod"/>
              <a:tabLst/>
              <a:defRPr/>
            </a:pPr>
            <a:r>
              <a:rPr lang="ru-RU" sz="1600" baseline="0" dirty="0" smtClean="0"/>
              <a:t>Виртуализация —на втором этапе вас ждет виртуализация среды для создания абстрактного слоя между приложениями и стандартизированным оборудованием. Этот этап необходим с позиции использования аппаратного и программного обеспечения.  Как мы говорили, для выполнения этой задачи VSPEX предоставляет эталонные архитектуры и обеспечивает более высокие уровни консолидации и использования вашей аппаратной инфраструктуры, что позволяет сэкономить средства, которые можно вложить в автоматизацию и усиление гибкости.</a:t>
            </a:r>
          </a:p>
          <a:p>
            <a:pPr marL="228600" marR="0" indent="-228600" algn="l" defTabSz="914400" rtl="0" eaLnBrk="1" fontAlgn="auto" latinLnBrk="0" hangingPunct="1">
              <a:lnSpc>
                <a:spcPct val="100000"/>
              </a:lnSpc>
              <a:spcBef>
                <a:spcPts val="1200"/>
              </a:spcBef>
              <a:spcAft>
                <a:spcPts val="0"/>
              </a:spcAft>
              <a:buClrTx/>
              <a:buSzTx/>
              <a:buFont typeface="Arial" pitchFamily="34" charset="0"/>
              <a:buAutoNum type="arabicPeriod"/>
              <a:tabLst/>
              <a:defRPr/>
            </a:pPr>
            <a:r>
              <a:rPr lang="ru-RU" sz="1600" baseline="0" dirty="0" smtClean="0"/>
              <a:t>Автоматизация – чтобы предлагать услуги, пользующиеся спросом, которые могут автоматически балансировать нагрузки и проактивно избегать простоев, вам потребуется автоматизация. VSPEX позволяет ее осуществить.</a:t>
            </a:r>
            <a:r>
              <a:t/>
            </a:r>
            <a:br/>
            <a:endParaRPr lang="ru-RU" sz="1600" baseline="0" dirty="0" smtClean="0"/>
          </a:p>
          <a:p>
            <a:pPr marL="0" marR="0" indent="0" algn="l" defTabSz="914400" rtl="0" eaLnBrk="1" fontAlgn="auto" latinLnBrk="0" hangingPunct="1">
              <a:lnSpc>
                <a:spcPct val="100000"/>
              </a:lnSpc>
              <a:spcBef>
                <a:spcPts val="1200"/>
              </a:spcBef>
              <a:spcAft>
                <a:spcPts val="0"/>
              </a:spcAft>
              <a:buClrTx/>
              <a:buSzTx/>
              <a:buFont typeface="Arial" pitchFamily="34" charset="0"/>
              <a:buNone/>
              <a:tabLst/>
              <a:defRPr/>
            </a:pPr>
            <a:r>
              <a:rPr lang="ru-RU" sz="1600" baseline="0" dirty="0" smtClean="0"/>
              <a:t>Центр автоматизации VMware vCloud из пакета VMware vCloud </a:t>
            </a:r>
            <a:r>
              <a:rPr lang="ru-RU" sz="1200" dirty="0" smtClean="0">
                <a:solidFill>
                  <a:schemeClr val="tx1"/>
                </a:solidFill>
                <a:effectLst/>
                <a:latin typeface="Verdana" pitchFamily="34" charset="0"/>
              </a:rPr>
              <a:t>позволяет создать безопасный портал самообслуживания, где авторизованные администраторы, разработчики и бизнес-пользователи смогут заказывать новые ИТ-услуги и управлять имеющимися компьютерными ресурсами.  Продукт обеспечивает самостоятельное выделение ресурсов и управление жизненным циклом, но при этом поддерживает соответствие с политиками бизнеса. </a:t>
            </a:r>
            <a:r>
              <a:t/>
            </a:r>
            <a:br/>
            <a:r>
              <a:rPr lang="ru-RU" sz="1200" dirty="0" smtClean="0">
                <a:solidFill>
                  <a:schemeClr val="tx1"/>
                </a:solidFill>
                <a:effectLst/>
                <a:latin typeface="Verdana" pitchFamily="34" charset="0"/>
              </a:rPr>
              <a:t>Запустив центр автоматизации vCloud Automation Center, вы сможете поднять гибкость своей среды и при помощи портала самообслуживания и каталога для управления жизненным циклом развертывания. Добейтесь более высоких уровней обслуживания с контролем соглашения об уровне обслуживания, автоматизированным выделением ресурсов и гибкостью ресурсов. Это также делает возможным создание более эффективной общей модели бизнеса с автоматизацией рабочих потоков и возвратом платежей.</a:t>
            </a:r>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14</a:t>
            </a:fld>
            <a:endParaRPr lang="ru-RU" dirty="0"/>
          </a:p>
        </p:txBody>
      </p:sp>
    </p:spTree>
    <p:extLst>
      <p:ext uri="{BB962C8B-B14F-4D97-AF65-F5344CB8AC3E}">
        <p14:creationId xmlns:p14="http://schemas.microsoft.com/office/powerpoint/2010/main" val="2381062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80000"/>
              </a:lnSpc>
            </a:pPr>
            <a:r>
              <a:rPr lang="ru-RU" sz="1600" dirty="0" smtClean="0"/>
              <a:t>Администраторам желательно знать источники ресурсов хранения и способы его исполнения.</a:t>
            </a:r>
          </a:p>
          <a:p>
            <a:pPr>
              <a:lnSpc>
                <a:spcPct val="80000"/>
              </a:lnSpc>
            </a:pPr>
            <a:r>
              <a:rPr lang="ru-RU" sz="1600" dirty="0" smtClean="0"/>
              <a:t>Выделение ресурсов хранения — непростая задача, которая требует многократных изменений.</a:t>
            </a:r>
          </a:p>
          <a:p>
            <a:pPr>
              <a:lnSpc>
                <a:spcPct val="80000"/>
              </a:lnSpc>
            </a:pPr>
            <a:r>
              <a:rPr lang="ru-RU" sz="1600" dirty="0" smtClean="0"/>
              <a:t>Длительные процедуры для повседневных задач.</a:t>
            </a:r>
          </a:p>
          <a:p>
            <a:pPr>
              <a:lnSpc>
                <a:spcPct val="80000"/>
              </a:lnSpc>
            </a:pPr>
            <a:r>
              <a:rPr lang="ru-RU" sz="1600" dirty="0" smtClean="0"/>
              <a:t>Центры данных работают в гетерогенных средах, для которых требуются различные специалисты с разными наборами навыков.</a:t>
            </a:r>
          </a:p>
          <a:p>
            <a:pPr>
              <a:lnSpc>
                <a:spcPct val="80000"/>
              </a:lnSpc>
            </a:pPr>
            <a:r>
              <a:rPr lang="ru-RU" sz="1600" dirty="0" smtClean="0"/>
              <a:t>Роли сливаются, и в организациях малого и среднего бизнеса один человек выполняет все три роли: администратора сервера, приложений и хранения данных.</a:t>
            </a:r>
          </a:p>
          <a:p>
            <a:pPr>
              <a:lnSpc>
                <a:spcPct val="80000"/>
              </a:lnSpc>
              <a:spcBef>
                <a:spcPts val="2138"/>
              </a:spcBef>
            </a:pPr>
            <a:r>
              <a:rPr lang="ru-RU" sz="1600" dirty="0" smtClean="0"/>
              <a:t>ESI предлагает администраторам MSFT простую в использовании и привычную оснастку консоли управления Microsoft для простого выделения ресурсов хранения для сред Windows Server. Все предназначено для того, чтобы дать возможность администраторам Windows и приложений самостоятельно выделять ресурсы, выполнять управление и обслуживание большей части платформ хранения EMC, а также поддержку ведущего гипервизора. И важнее всего для ESI — архитектура с меньшим количеством агентов. Инфраструктура ESI предназначена для интеграции различных платформ хранения для блоков и файлов. У ESI есть понимание элементов памяти Microsoft Windows, как физических так и виртуальных. ESI также учитывает приложения и инкорпорирует лучший опыт EMC в ваши любимые приложения Microsoft — например, непрерывное выделение ресурсов SharePoint становится в четыре раза быстрее. Приведем пример. С приложением веб-портал SP используйте ESI для настройки своей среды ВМ, выделения ресурсов хранения для новой среды приложения базы данных, и, чтобы удовлетворить запросы масштабируемости, настройте и выделите ресурсы под RBS. </a:t>
            </a:r>
          </a:p>
          <a:p>
            <a:pPr>
              <a:lnSpc>
                <a:spcPct val="80000"/>
              </a:lnSpc>
              <a:spcBef>
                <a:spcPct val="0"/>
              </a:spcBef>
            </a:pPr>
            <a:endParaRPr lang="ru-RU" sz="3600" dirty="0" smtClean="0">
              <a:cs typeface="Arial" charset="0"/>
            </a:endParaRPr>
          </a:p>
          <a:p>
            <a:pPr>
              <a:lnSpc>
                <a:spcPct val="80000"/>
              </a:lnSpc>
            </a:pPr>
            <a:endParaRPr lang="ru-RU" sz="1600" dirty="0" smtClean="0">
              <a:cs typeface="Arial" charset="0"/>
            </a:endParaRPr>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15</a:t>
            </a:fld>
            <a:endParaRPr lang="ru-RU" dirty="0"/>
          </a:p>
        </p:txBody>
      </p:sp>
    </p:spTree>
    <p:extLst>
      <p:ext uri="{BB962C8B-B14F-4D97-AF65-F5344CB8AC3E}">
        <p14:creationId xmlns:p14="http://schemas.microsoft.com/office/powerpoint/2010/main" val="1794675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80000"/>
              </a:lnSpc>
            </a:pPr>
            <a:endParaRPr lang="ru-RU" sz="1600" dirty="0" smtClean="0">
              <a:cs typeface="Arial" charset="0"/>
            </a:endParaRPr>
          </a:p>
          <a:p>
            <a:pPr>
              <a:buNone/>
            </a:pPr>
            <a:r>
              <a:rPr lang="ru-RU" sz="2000" b="1" dirty="0" smtClean="0">
                <a:solidFill>
                  <a:schemeClr val="tx1"/>
                </a:solidFill>
              </a:rPr>
              <a:t>Используйте свои инструменты…</a:t>
            </a:r>
          </a:p>
          <a:p>
            <a:pPr>
              <a:buFont typeface="Arial" pitchFamily="34" charset="0"/>
              <a:buChar char="•"/>
            </a:pPr>
            <a:r>
              <a:rPr lang="ru-RU" sz="1600" dirty="0" smtClean="0">
                <a:solidFill>
                  <a:schemeClr val="tx1"/>
                </a:solidFill>
              </a:rPr>
              <a:t>Использует открытые стандарты и протоколы отрасли</a:t>
            </a:r>
          </a:p>
          <a:p>
            <a:pPr>
              <a:buFont typeface="Arial" pitchFamily="34" charset="0"/>
              <a:buChar char="•"/>
            </a:pPr>
            <a:r>
              <a:rPr lang="ru-RU" sz="1600" dirty="0" smtClean="0">
                <a:solidFill>
                  <a:schemeClr val="tx1"/>
                </a:solidFill>
              </a:rPr>
              <a:t>Работает в мультивендорной среде</a:t>
            </a:r>
            <a:endParaRPr lang="ru-RU" sz="2000" b="1" dirty="0" smtClean="0">
              <a:solidFill>
                <a:schemeClr val="tx1"/>
              </a:solidFill>
            </a:endParaRPr>
          </a:p>
          <a:p>
            <a:pPr>
              <a:buFont typeface="Arial" pitchFamily="34" charset="0"/>
              <a:buChar char="•"/>
            </a:pPr>
            <a:r>
              <a:rPr lang="ru-RU" sz="1600" dirty="0" smtClean="0">
                <a:solidFill>
                  <a:schemeClr val="tx1"/>
                </a:solidFill>
              </a:rPr>
              <a:t>Без затруднений интегрируется в вашу среду</a:t>
            </a:r>
            <a:endParaRPr lang="ru-RU" sz="1800" dirty="0" smtClean="0">
              <a:solidFill>
                <a:schemeClr val="tx1"/>
              </a:solidFill>
            </a:endParaRPr>
          </a:p>
          <a:p>
            <a:pPr>
              <a:buNone/>
            </a:pPr>
            <a:r>
              <a:rPr lang="ru-RU" sz="2000" b="1" dirty="0" smtClean="0">
                <a:solidFill>
                  <a:schemeClr val="tx1"/>
                </a:solidFill>
              </a:rPr>
              <a:t>Или наши...</a:t>
            </a:r>
          </a:p>
          <a:p>
            <a:pPr>
              <a:buFont typeface="Arial" pitchFamily="34" charset="0"/>
              <a:buChar char="•"/>
            </a:pPr>
            <a:r>
              <a:rPr lang="ru-RU" sz="1600" dirty="0" smtClean="0">
                <a:solidFill>
                  <a:schemeClr val="tx1"/>
                </a:solidFill>
              </a:rPr>
              <a:t>EasyStartup/EasyManage/EasyUpdate</a:t>
            </a:r>
          </a:p>
          <a:p>
            <a:pPr>
              <a:buFont typeface="Arial" pitchFamily="34" charset="0"/>
              <a:buChar char="•"/>
            </a:pPr>
            <a:r>
              <a:rPr lang="ru-RU" sz="1600" dirty="0" smtClean="0">
                <a:solidFill>
                  <a:schemeClr val="tx1"/>
                </a:solidFill>
              </a:rPr>
              <a:t>Управление электроснабжением Smart Grid</a:t>
            </a:r>
          </a:p>
          <a:p>
            <a:pPr>
              <a:buFont typeface="Arial" pitchFamily="34" charset="0"/>
              <a:buChar char="•"/>
            </a:pPr>
            <a:r>
              <a:rPr lang="ru-RU" sz="1600" dirty="0" smtClean="0">
                <a:solidFill>
                  <a:schemeClr val="tx1"/>
                </a:solidFill>
              </a:rPr>
              <a:t>Управляемость полного жизненного цикла</a:t>
            </a:r>
            <a:endParaRPr lang="ru-RU" sz="1800" dirty="0" smtClean="0">
              <a:solidFill>
                <a:schemeClr val="tx1"/>
              </a:solidFill>
            </a:endParaRPr>
          </a:p>
          <a:p>
            <a:pPr marL="380917" marR="0" lvl="0" indent="-380917"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0" lang="ru-RU" sz="1600" b="1" i="0" u="none" strike="noStrike" kern="1200" cap="none" spc="0" normalizeH="0" baseline="0" noProof="0" dirty="0" smtClean="0">
              <a:ln>
                <a:noFill/>
              </a:ln>
              <a:solidFill>
                <a:schemeClr val="tx1"/>
              </a:solidFill>
              <a:effectLst/>
              <a:uLnTx/>
              <a:uFillTx/>
              <a:latin typeface="+mn-lt"/>
              <a:ea typeface="+mn-ea"/>
              <a:cs typeface="+mn-cs"/>
            </a:endParaRPr>
          </a:p>
          <a:p>
            <a:pPr marL="380917" marR="0" lvl="0" indent="-380917"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0" lang="ru-RU" sz="1600" b="1" i="0" u="none" strike="noStrike" cap="none" baseline="0" noProof="0" dirty="0" smtClean="0">
                <a:ln>
                  <a:noFill/>
                </a:ln>
                <a:solidFill>
                  <a:schemeClr val="tx1"/>
                </a:solidFill>
                <a:effectLst/>
                <a:uLnTx/>
                <a:uFillTx/>
                <a:latin typeface="+mn-lt"/>
              </a:rPr>
              <a:t>Доступ к действующим стандартам отрасли</a:t>
            </a:r>
          </a:p>
          <a:p>
            <a:pPr marL="380917" marR="0" lvl="0" indent="-380917"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a:pPr>
            <a:r>
              <a:rPr kumimoji="0" lang="ru-RU" sz="1200" b="0" i="0" u="none" strike="noStrike" cap="none" baseline="0" noProof="0" dirty="0" smtClean="0">
                <a:ln>
                  <a:noFill/>
                </a:ln>
                <a:solidFill>
                  <a:schemeClr val="tx1"/>
                </a:solidFill>
                <a:effectLst/>
                <a:uLnTx/>
                <a:uFillTx/>
                <a:latin typeface="+mn-lt"/>
              </a:rPr>
              <a:t>IPMI 2.0, DCMI 1.0, SMASH-CLP, WS-MAN</a:t>
            </a:r>
          </a:p>
          <a:p>
            <a:pPr marL="380917" lvl="0" indent="-380917" defTabSz="914400" fontAlgn="base">
              <a:spcBef>
                <a:spcPts val="600"/>
              </a:spcBef>
              <a:spcAft>
                <a:spcPct val="0"/>
              </a:spcAft>
              <a:buClr>
                <a:srgbClr val="EC2225"/>
              </a:buClr>
            </a:pPr>
            <a:r>
              <a:rPr lang="ru-RU" b="1" dirty="0" smtClean="0">
                <a:solidFill>
                  <a:srgbClr val="000000"/>
                </a:solidFill>
              </a:rPr>
              <a:t>Полный контроль и система оповещений</a:t>
            </a:r>
          </a:p>
          <a:p>
            <a:pPr marL="380917" lvl="0" indent="-380917" defTabSz="914400" fontAlgn="base">
              <a:spcBef>
                <a:spcPct val="20000"/>
              </a:spcBef>
              <a:spcAft>
                <a:spcPct val="0"/>
              </a:spcAft>
              <a:buClr>
                <a:srgbClr val="EC2225"/>
              </a:buClr>
              <a:buFont typeface="Arial" pitchFamily="34" charset="0"/>
              <a:buChar char="•"/>
            </a:pPr>
            <a:r>
              <a:rPr lang="ru-RU" sz="1200" dirty="0" smtClean="0">
                <a:solidFill>
                  <a:srgbClr val="000000"/>
                </a:solidFill>
              </a:rPr>
              <a:t>IPMI Traps, SNMP Traps, SMTP, CIM</a:t>
            </a:r>
          </a:p>
          <a:p>
            <a:pPr marL="380917" lvl="0" indent="-380917" defTabSz="914400" fontAlgn="base">
              <a:spcBef>
                <a:spcPct val="20000"/>
              </a:spcBef>
              <a:spcAft>
                <a:spcPct val="0"/>
              </a:spcAft>
              <a:buClr>
                <a:srgbClr val="EC2225"/>
              </a:buClr>
              <a:buFont typeface="Arial" pitchFamily="34" charset="0"/>
              <a:buChar char="•"/>
            </a:pPr>
            <a:r>
              <a:rPr lang="ru-RU" sz="1200" dirty="0" smtClean="0">
                <a:solidFill>
                  <a:srgbClr val="000000"/>
                </a:solidFill>
              </a:rPr>
              <a:t>Журналы событий; журнал событий IPMI System  (SEL) </a:t>
            </a:r>
          </a:p>
          <a:p>
            <a:pPr lvl="0">
              <a:buNone/>
              <a:defRPr/>
            </a:pPr>
            <a:r>
              <a:rPr lang="ru-RU" sz="1600" b="1" dirty="0" smtClean="0">
                <a:solidFill>
                  <a:schemeClr val="tx1"/>
                </a:solidFill>
              </a:rPr>
              <a:t>Безопасность</a:t>
            </a:r>
          </a:p>
          <a:p>
            <a:pPr lvl="0">
              <a:buFont typeface="Arial" pitchFamily="34" charset="0"/>
              <a:buChar char="•"/>
              <a:defRPr/>
            </a:pPr>
            <a:r>
              <a:rPr lang="ru-RU" dirty="0" smtClean="0"/>
              <a:t> </a:t>
            </a:r>
            <a:r>
              <a:rPr lang="ru-RU" sz="1200" dirty="0" smtClean="0">
                <a:solidFill>
                  <a:schemeClr val="tx1"/>
                </a:solidFill>
              </a:rPr>
              <a:t>Аутентификация пользователя: локальная или LDAP</a:t>
            </a:r>
          </a:p>
          <a:p>
            <a:pPr lvl="0">
              <a:buFont typeface="Arial" pitchFamily="34" charset="0"/>
              <a:buChar char="•"/>
              <a:defRPr/>
            </a:pPr>
            <a:r>
              <a:rPr lang="ru-RU" sz="1200" dirty="0" smtClean="0">
                <a:solidFill>
                  <a:schemeClr val="tx1"/>
                </a:solidFill>
              </a:rPr>
              <a:t>Брэндмауэр IPMI 2.0 Firmware</a:t>
            </a:r>
          </a:p>
          <a:p>
            <a:endParaRPr lang="ru-RU" dirty="0" smtClean="0"/>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16</a:t>
            </a:fld>
            <a:endParaRPr lang="ru-RU" dirty="0"/>
          </a:p>
        </p:txBody>
      </p:sp>
    </p:spTree>
    <p:extLst>
      <p:ext uri="{BB962C8B-B14F-4D97-AF65-F5344CB8AC3E}">
        <p14:creationId xmlns:p14="http://schemas.microsoft.com/office/powerpoint/2010/main" val="360392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17</a:t>
            </a:fld>
            <a:endParaRPr lang="ru-RU" dirty="0"/>
          </a:p>
        </p:txBody>
      </p:sp>
    </p:spTree>
    <p:extLst>
      <p:ext uri="{BB962C8B-B14F-4D97-AF65-F5344CB8AC3E}">
        <p14:creationId xmlns:p14="http://schemas.microsoft.com/office/powerpoint/2010/main" val="360129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2</a:t>
            </a:fld>
            <a:endParaRPr lang="ru-RU" dirty="0"/>
          </a:p>
        </p:txBody>
      </p:sp>
    </p:spTree>
    <p:extLst>
      <p:ext uri="{BB962C8B-B14F-4D97-AF65-F5344CB8AC3E}">
        <p14:creationId xmlns:p14="http://schemas.microsoft.com/office/powerpoint/2010/main" val="270747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Многие организации сталкиваются с общими проблемами в сфере ИТ. Перед администраторами стоит задача поддерживать непрерывную работу важнейших приложений. Плановые или внеплановые простои невероятно дорого обходятся бизнесу любого размера. При выборе решений для виртуализации необходима уверенность в том, что конфигурация определена правильно и выбраны верные технологии, которые позволят свободно и без прерываний перемещать виртуальные машины с приложениями.</a:t>
            </a:r>
          </a:p>
          <a:p>
            <a:pPr marL="0" marR="0" indent="0" algn="l" defTabSz="914400" rtl="0" eaLnBrk="0" fontAlgn="base" latinLnBrk="0" hangingPunct="0">
              <a:lnSpc>
                <a:spcPct val="100000"/>
              </a:lnSpc>
              <a:spcBef>
                <a:spcPct val="30000"/>
              </a:spcBef>
              <a:spcAft>
                <a:spcPct val="0"/>
              </a:spcAft>
              <a:buClrTx/>
              <a:buSzTx/>
              <a:buFontTx/>
              <a:buNone/>
              <a:tabLst/>
              <a:defRPr/>
            </a:pPr>
            <a:r>
              <a:rPr dirty="0"/>
              <a:t/>
            </a:r>
            <a:br>
              <a:rPr dirty="0"/>
            </a:br>
            <a:r>
              <a:rPr lang="ru-RU" dirty="0" smtClean="0"/>
              <a:t>Сопоставление приложения с одним сервером означает, что сервер привязан к задаче приложения и работает только тогда, когда оно используется. В остальное время ресурсы сервера приложения бездействуют, а это лишняя трата денег.</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Все виды бизнеса сталкиваются с взрывным ростом объемов данных  При таком количестве данных и нехватке времени на резервное копирование многие организации вынуждены отказаться от него, а это игра с огнем. Если вы все же сделали резервную копию, в случае ЧП вам придется выполнять медленное, сложное и рискованное восстановление с ленты.</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Несмотря на то, что цены на системы хранения данных снизились, увеличение объема данных и связанные с ним затраты могут быть пугающими. Чтобы угнаться за ростом данных, необходимы дополнительные серверы, сети, хранилища, резервное копирование и кадровые ресурсы, — это невероятно дорого. Большинство исследований в отрасли показывают, что приблизительно 65% бюджетов ИТ выделяется на поддержку статус-кво, и лишь 35% — на инновации.</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ru-RU" dirty="0" smtClean="0"/>
              <a:t>Построение виртуализированного решения требует серьезной квалификации. Нужно будет управлять виртуальной платформой, сетевыми ресурсами, хранилищами и резервным копированием. И сможете ли вы быть уверены в том, что решение, которое вы подобрали, будет работать и обеспечит нужную вам эффективность? В плохих руках переход из физического пространства в виртуальное может оказаться очень затратным опытом, и привести совершенно не к тем результатам, на которые вы рассчитывали.</a:t>
            </a:r>
          </a:p>
          <a:p>
            <a:pPr marL="0" marR="0" indent="0" algn="l" defTabSz="914400" rtl="0" eaLnBrk="0" fontAlgn="base" latinLnBrk="0" hangingPunct="0">
              <a:lnSpc>
                <a:spcPct val="100000"/>
              </a:lnSpc>
              <a:spcBef>
                <a:spcPct val="30000"/>
              </a:spcBef>
              <a:spcAft>
                <a:spcPct val="0"/>
              </a:spcAft>
              <a:buClrTx/>
              <a:buSzTx/>
              <a:buFontTx/>
              <a:buNone/>
              <a:tabLst/>
              <a:defRPr/>
            </a:pPr>
            <a:endParaRPr lang="ru-RU" baseline="0" dirty="0" smtClean="0"/>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3</a:t>
            </a:fld>
            <a:endParaRPr lang="ru-RU" dirty="0"/>
          </a:p>
        </p:txBody>
      </p:sp>
    </p:spTree>
    <p:extLst>
      <p:ext uri="{BB962C8B-B14F-4D97-AF65-F5344CB8AC3E}">
        <p14:creationId xmlns:p14="http://schemas.microsoft.com/office/powerpoint/2010/main" val="299391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Переходите к «облачной» модели! Lenovo и EMC считают, что решение этой дилеммы — в облаках. Нам кажется, облака — это прорыв в ИТ. Это прорыв, потому что облачные решения очевидно выгодны для таких организаций, как ваша, как в отношении ценовой эффективности, так и в плане гибкости. Это прорыв, потому что в их основе лежат прорывные технологии, а прорывные технологии приводят к долгосрочным переменам. И, возможно, самый прорывной фактор в отношении облаков — это то, что их подъем в ИТ совпал с подъемом потребительского спроса.</a:t>
            </a:r>
          </a:p>
          <a:p>
            <a:r>
              <a:rPr lang="ru-RU" dirty="0" smtClean="0"/>
              <a:t>Мы понимаем, что вы, управляя бизнесом в сфере ИТ, нуждаетесь в повышении эффективности и продуктивности, и при этом в большем контроле над средой, значительно более широком выборе, и создании совершенно нового уровня автоматизации и гибкости. Мы уверены, что решением всех этих задач могут стать облака.</a:t>
            </a:r>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4</a:t>
            </a:fld>
            <a:endParaRPr lang="ru-RU" dirty="0"/>
          </a:p>
        </p:txBody>
      </p:sp>
    </p:spTree>
    <p:extLst>
      <p:ext uri="{BB962C8B-B14F-4D97-AF65-F5344CB8AC3E}">
        <p14:creationId xmlns:p14="http://schemas.microsoft.com/office/powerpoint/2010/main" val="1737906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dirty="0" smtClean="0"/>
              <a:t>Один из крупнейших сдвигов в сфере ИТ, это, конечно же, переход к виртуализации серверов. Он продолжает оказывать глубочайшее влияние на наше сегодняшнее восприятие выделения ресурсов для хранения данных и сетевых ресурсов. В «старые добрые дни» мы, как правило, запускали на сервере одно приложение. Чтобы добиться нужной производительности, мы создавали группу RAID и затем статически выделяли логические устройства. С появлением виртуализации все изменилось. </a:t>
            </a:r>
          </a:p>
          <a:p>
            <a:endParaRPr lang="ru-RU" dirty="0" smtClean="0">
              <a:cs typeface="Arial" charset="0"/>
            </a:endParaRPr>
          </a:p>
          <a:p>
            <a:r>
              <a:rPr lang="ru-RU" dirty="0" smtClean="0"/>
              <a:t>Виртуализация позволяет экономить на инфраструктуре и выполнять больше приложений на меньшем количестве физических серверов. Для соответствия возрастающим и динамичным требованиям бизнеса пулы виртуализации серверов обслуживают ресурсы и позволяют осуществлять динамическое выделение ресурсов и оптимизацию вычислительных мощностей и приложений в соответствии с меняющимися задачами бизнеса. </a:t>
            </a:r>
          </a:p>
          <a:p>
            <a:endParaRPr lang="ru-RU" dirty="0" smtClean="0">
              <a:cs typeface="Arial" charset="0"/>
            </a:endParaRPr>
          </a:p>
          <a:p>
            <a:r>
              <a:rPr lang="ru-RU" dirty="0" smtClean="0"/>
              <a:t>Хранилища должны включиться в ту же парадигму пулов, чтобы соответствовать системе. Технология виртуализации серверов позволяет перемещать виртуальные машины на серверах. EMC увидела аналогичную потребность в динамическом перемещении данных на различных уровнях дисков (с высокопроизводительных на более дешевые/с большей емкостью) в соответствии с бизнес-активностью. Такое перемещение данных не просто оправдано, но и должно быть полностью автоматическим и самоуправляемым. </a:t>
            </a:r>
          </a:p>
          <a:p>
            <a:endParaRPr lang="ru-RU"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5</a:t>
            </a:fld>
            <a:endParaRPr lang="ru-RU" dirty="0"/>
          </a:p>
        </p:txBody>
      </p:sp>
    </p:spTree>
    <p:extLst>
      <p:ext uri="{BB962C8B-B14F-4D97-AF65-F5344CB8AC3E}">
        <p14:creationId xmlns:p14="http://schemas.microsoft.com/office/powerpoint/2010/main" val="20698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ru-RU" sz="1100" dirty="0" smtClean="0"/>
              <a:t>Самостоятельное построение системы отнимает огромную часть бюджета ИТ и времени персонала.  Развертывания проходят медленно, значительное время отнимают операции поддержки, планирование и выполнение обновлений... Это ходьба по кругу с постоянным риском ошибок. Таким образом, большая часть бюджета и рабочего времени уходят на поддержку самой инфраструктуры, а не на развитие инноваций. Сегодня немалый процент потребителей все еще выбирает этот путь, но многие уходят от него и ищут более тесно интегрированные инфраструктуры для ускорения перехода на облачные вычисления.</a:t>
            </a:r>
          </a:p>
        </p:txBody>
      </p:sp>
    </p:spTree>
    <p:extLst>
      <p:ext uri="{BB962C8B-B14F-4D97-AF65-F5344CB8AC3E}">
        <p14:creationId xmlns:p14="http://schemas.microsoft.com/office/powerpoint/2010/main" val="200608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ED87EB-65D7-4500-873C-410831173A82}" type="slidenum">
              <a:rPr lang="en-US" smtClean="0"/>
              <a:pPr/>
              <a:t>7</a:t>
            </a:fld>
            <a:endParaRPr lang="ru-RU" dirty="0"/>
          </a:p>
        </p:txBody>
      </p:sp>
    </p:spTree>
    <p:extLst>
      <p:ext uri="{BB962C8B-B14F-4D97-AF65-F5344CB8AC3E}">
        <p14:creationId xmlns:p14="http://schemas.microsoft.com/office/powerpoint/2010/main" val="17249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VSPEX — это программа EMC исключительно для канала партнеров, которая представляет собой полностью готовый к рынку подход с элементами маркетинга, продаж и технологий.</a:t>
            </a:r>
            <a:r>
              <a:t/>
            </a:r>
            <a:br/>
            <a:r>
              <a:rPr lang="ru-RU" dirty="0" smtClean="0"/>
              <a:t>Эталонные архитектуры VSPEX испытаны, протестированы и сконфигурированы компанией компанией EMC и укомплектованы нашими партнерами. Заказчикам предлагается гибкость в выборе: они могут использовать свои существующие активы ИТ, выбрать сервер и сетевого поставщика и использовать все это с объединенным хранилищем и системой резервного копирования  EMC. Возможность выбора и гибкость решения снижают риски и делают развертывание более простым и быстрым.</a:t>
            </a:r>
          </a:p>
          <a:p>
            <a:endParaRPr lang="ru-RU" baseline="0" dirty="0" smtClean="0"/>
          </a:p>
          <a:p>
            <a:r>
              <a:t/>
            </a:r>
            <a:br/>
            <a:r>
              <a:rPr lang="ru-RU" dirty="0" smtClean="0"/>
              <a:t>VSPEX сочетает лучшие в своем классе гипервизоры, серверы, сеть, хранилища и резервное копирование EMC в решениях, которые позволят клиентам избежать рисков и и сложностей построения своей собственной облачной инфраструктуры.  Наши партнеры предоставляют исчерпывающую документацию, в том числе на эталонные архитектуры и их правильную конфигурацию, и предлагают простое, эффективное и гибкое решение для виртуализации, которое может масштабироваться в соответствии с потребностями заказчика.  </a:t>
            </a:r>
          </a:p>
          <a:p>
            <a:r>
              <a:rPr lang="ru-RU" dirty="0" smtClean="0"/>
              <a:t>Для построения решения VSPEX в соответствии со своими потребностями и особенностями среды клиенты могут использовать имеющееся у них оборудование, программное обеспечение, лицензии и навыки. Решения VSPEX конфигурируются для малого и среднего бизнеса с доступными вариантами соответствия индивидуальным сценариям использования.</a:t>
            </a:r>
          </a:p>
          <a:p>
            <a:endParaRPr lang="ru-RU" dirty="0" smtClean="0"/>
          </a:p>
          <a:p>
            <a:endParaRPr lang="ru-RU" dirty="0"/>
          </a:p>
        </p:txBody>
      </p:sp>
    </p:spTree>
    <p:extLst>
      <p:ext uri="{BB962C8B-B14F-4D97-AF65-F5344CB8AC3E}">
        <p14:creationId xmlns:p14="http://schemas.microsoft.com/office/powerpoint/2010/main" val="3075912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100" b="1" dirty="0" smtClean="0"/>
              <a:t>VSPEX — это простота.</a:t>
            </a:r>
            <a:r>
              <a:rPr lang="ru-RU" sz="1100" dirty="0" smtClean="0"/>
              <a:t> Проверенные инфраструктуры VSPEX обеспечивают предсказуемую производительность, которая существенно облегчает нагрузки, связанные с планированием, определением размеров и конфигурации при создании частного облака или среды вычислений конечного пользователя. Кроме того, валидация конфигурации VSPEX, выполняемая EMC, значительно снижает время развертывания. Наконец, точное соответствие инфраструктуре облаков VMware vSphere позволяет заказчикам пользоваться единой точкой управления при помощи пакета управления операциями VMware vCenter™ для развертываний частных облаков.</a:t>
            </a:r>
          </a:p>
          <a:p>
            <a:r>
              <a:rPr lang="ru-RU" sz="1100" b="1" dirty="0" smtClean="0"/>
              <a:t>VSPEX — это </a:t>
            </a:r>
            <a:r>
              <a:rPr lang="ru-RU" b="1" dirty="0" smtClean="0"/>
              <a:t>эффективность.</a:t>
            </a:r>
            <a:r>
              <a:rPr lang="ru-RU" sz="1100" dirty="0" smtClean="0"/>
              <a:t> Решения VSPEX, созданные на основе выдающихся объединенных систем хранения EMC VNX™ и VNXe™, а также систем резервного копирования нового поколения Avamar® и Data Domain® гарантируют заказчикам несравненный уровень эффективности.  При помощи таких технологий, как дедупликация данных, сжатие, автоматизированное многоуровневое хранение данных  (Fully Automated Storage Tiering — FAST) заказчики могут существенно сократить операционные расходы. Плотно интегрировав эти технологии с гипервизором и вычислительными средами конечного пользователя, заказчики также могут  упростить администрирование и снизить расходы на управление.</a:t>
            </a:r>
          </a:p>
          <a:p>
            <a:r>
              <a:rPr lang="ru-RU" sz="1100" b="1" dirty="0" smtClean="0"/>
              <a:t>VSPEX — это гибко</a:t>
            </a:r>
            <a:r>
              <a:rPr lang="ru-RU" b="1" dirty="0" smtClean="0"/>
              <a:t>сть</a:t>
            </a:r>
            <a:r>
              <a:rPr lang="ru-RU" dirty="0" smtClean="0"/>
              <a:t>.</a:t>
            </a:r>
            <a:r>
              <a:rPr lang="ru-RU" sz="1100" dirty="0" smtClean="0"/>
              <a:t> VSPEX позволяет заказчикам комбинировать по своему выбору ведущие серверы, сети, технологии виртуализации, объединять их в проверенные EMC инфраструктуры, а также использовать гибкие инфраструктуры EMC для хранения и резервного копирования. Кроме того заказчик может выбрать канал партнера, который лучше понимает конкретные требования данного заказчика, и модифицировать VSPEX в соответствии с ними.</a:t>
            </a:r>
          </a:p>
        </p:txBody>
      </p:sp>
    </p:spTree>
    <p:extLst>
      <p:ext uri="{BB962C8B-B14F-4D97-AF65-F5344CB8AC3E}">
        <p14:creationId xmlns:p14="http://schemas.microsoft.com/office/powerpoint/2010/main" val="2536114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0" name="Rectangle 59"/>
          <p:cNvSpPr/>
          <p:nvPr userDrawn="1"/>
        </p:nvSpPr>
        <p:spPr>
          <a:xfrm>
            <a:off x="0" y="0"/>
            <a:ext cx="12188823" cy="6857107"/>
          </a:xfrm>
          <a:prstGeom prst="rect">
            <a:avLst/>
          </a:prstGeom>
          <a:solidFill>
            <a:srgbClr val="7F7F7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title-back.jpg"/>
          <p:cNvPicPr>
            <a:picLocks noChangeAspect="1"/>
          </p:cNvPicPr>
          <p:nvPr userDrawn="1"/>
        </p:nvPicPr>
        <p:blipFill>
          <a:blip r:embed="rId2" cstate="email"/>
          <a:stretch>
            <a:fillRect/>
          </a:stretch>
        </p:blipFill>
        <p:spPr>
          <a:xfrm>
            <a:off x="0" y="893"/>
            <a:ext cx="12188824" cy="6856213"/>
          </a:xfrm>
          <a:prstGeom prst="rect">
            <a:avLst/>
          </a:prstGeom>
        </p:spPr>
      </p:pic>
      <p:sp>
        <p:nvSpPr>
          <p:cNvPr id="51" name="Freeform 50"/>
          <p:cNvSpPr/>
          <p:nvPr userDrawn="1"/>
        </p:nvSpPr>
        <p:spPr>
          <a:xfrm rot="-1260000">
            <a:off x="-937469" y="1197704"/>
            <a:ext cx="13624074" cy="2723194"/>
          </a:xfrm>
          <a:custGeom>
            <a:avLst/>
            <a:gdLst>
              <a:gd name="connsiteX0" fmla="*/ 0 w 12200027"/>
              <a:gd name="connsiteY0" fmla="*/ 0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0 w 12200027"/>
              <a:gd name="connsiteY4" fmla="*/ 0 h 2717800"/>
              <a:gd name="connsiteX0" fmla="*/ 167130 w 12200027"/>
              <a:gd name="connsiteY0" fmla="*/ 23345 h 2717800"/>
              <a:gd name="connsiteX1" fmla="*/ 12200027 w 12200027"/>
              <a:gd name="connsiteY1" fmla="*/ 0 h 2717800"/>
              <a:gd name="connsiteX2" fmla="*/ 12200027 w 12200027"/>
              <a:gd name="connsiteY2" fmla="*/ 2717800 h 2717800"/>
              <a:gd name="connsiteX3" fmla="*/ 0 w 12200027"/>
              <a:gd name="connsiteY3" fmla="*/ 2717800 h 2717800"/>
              <a:gd name="connsiteX4" fmla="*/ 167130 w 12200027"/>
              <a:gd name="connsiteY4" fmla="*/ 23345 h 2717800"/>
              <a:gd name="connsiteX0" fmla="*/ 1025170 w 13058067"/>
              <a:gd name="connsiteY0" fmla="*/ 23345 h 2717800"/>
              <a:gd name="connsiteX1" fmla="*/ 13058067 w 13058067"/>
              <a:gd name="connsiteY1" fmla="*/ 0 h 2717800"/>
              <a:gd name="connsiteX2" fmla="*/ 13058067 w 13058067"/>
              <a:gd name="connsiteY2" fmla="*/ 2717800 h 2717800"/>
              <a:gd name="connsiteX3" fmla="*/ 0 w 13058067"/>
              <a:gd name="connsiteY3" fmla="*/ 2694004 h 2717800"/>
              <a:gd name="connsiteX4" fmla="*/ 1025170 w 13058067"/>
              <a:gd name="connsiteY4" fmla="*/ 23345 h 2717800"/>
              <a:gd name="connsiteX0" fmla="*/ 1025170 w 13058067"/>
              <a:gd name="connsiteY0" fmla="*/ 0 h 2694455"/>
              <a:gd name="connsiteX1" fmla="*/ 12001451 w 13058067"/>
              <a:gd name="connsiteY1" fmla="*/ 992749 h 2694455"/>
              <a:gd name="connsiteX2" fmla="*/ 13058067 w 13058067"/>
              <a:gd name="connsiteY2" fmla="*/ 2694455 h 2694455"/>
              <a:gd name="connsiteX3" fmla="*/ 0 w 13058067"/>
              <a:gd name="connsiteY3" fmla="*/ 2670659 h 2694455"/>
              <a:gd name="connsiteX4" fmla="*/ 1025170 w 13058067"/>
              <a:gd name="connsiteY4" fmla="*/ 0 h 2694455"/>
              <a:gd name="connsiteX0" fmla="*/ 1025170 w 13058067"/>
              <a:gd name="connsiteY0" fmla="*/ 44589 h 2739044"/>
              <a:gd name="connsiteX1" fmla="*/ 10185052 w 13058067"/>
              <a:gd name="connsiteY1" fmla="*/ 0 h 2739044"/>
              <a:gd name="connsiteX2" fmla="*/ 13058067 w 13058067"/>
              <a:gd name="connsiteY2" fmla="*/ 2739044 h 2739044"/>
              <a:gd name="connsiteX3" fmla="*/ 0 w 13058067"/>
              <a:gd name="connsiteY3" fmla="*/ 2715248 h 2739044"/>
              <a:gd name="connsiteX4" fmla="*/ 1025170 w 13058067"/>
              <a:gd name="connsiteY4" fmla="*/ 44589 h 2739044"/>
              <a:gd name="connsiteX0" fmla="*/ 1025170 w 13058067"/>
              <a:gd name="connsiteY0" fmla="*/ 44589 h 2739044"/>
              <a:gd name="connsiteX1" fmla="*/ 10185052 w 13058067"/>
              <a:gd name="connsiteY1" fmla="*/ 0 h 2739044"/>
              <a:gd name="connsiteX2" fmla="*/ 11594561 w 13058067"/>
              <a:gd name="connsiteY2" fmla="*/ 1357272 h 2739044"/>
              <a:gd name="connsiteX3" fmla="*/ 13058067 w 13058067"/>
              <a:gd name="connsiteY3" fmla="*/ 2739044 h 2739044"/>
              <a:gd name="connsiteX4" fmla="*/ 0 w 13058067"/>
              <a:gd name="connsiteY4" fmla="*/ 2715248 h 2739044"/>
              <a:gd name="connsiteX5" fmla="*/ 1025170 w 13058067"/>
              <a:gd name="connsiteY5" fmla="*/ 44589 h 2739044"/>
              <a:gd name="connsiteX0" fmla="*/ 1025170 w 13595398"/>
              <a:gd name="connsiteY0" fmla="*/ 44589 h 2739044"/>
              <a:gd name="connsiteX1" fmla="*/ 10185052 w 13595398"/>
              <a:gd name="connsiteY1" fmla="*/ 0 h 2739044"/>
              <a:gd name="connsiteX2" fmla="*/ 13595398 w 13595398"/>
              <a:gd name="connsiteY2" fmla="*/ 1310066 h 2739044"/>
              <a:gd name="connsiteX3" fmla="*/ 13058067 w 13595398"/>
              <a:gd name="connsiteY3" fmla="*/ 2739044 h 2739044"/>
              <a:gd name="connsiteX4" fmla="*/ 0 w 13595398"/>
              <a:gd name="connsiteY4" fmla="*/ 2715248 h 2739044"/>
              <a:gd name="connsiteX5" fmla="*/ 1025170 w 13595398"/>
              <a:gd name="connsiteY5" fmla="*/ 44589 h 2739044"/>
              <a:gd name="connsiteX0" fmla="*/ 1025170 w 13595398"/>
              <a:gd name="connsiteY0" fmla="*/ 44589 h 2715248"/>
              <a:gd name="connsiteX1" fmla="*/ 10185052 w 13595398"/>
              <a:gd name="connsiteY1" fmla="*/ 0 h 2715248"/>
              <a:gd name="connsiteX2" fmla="*/ 13595398 w 13595398"/>
              <a:gd name="connsiteY2" fmla="*/ 1310066 h 2715248"/>
              <a:gd name="connsiteX3" fmla="*/ 13112020 w 13595398"/>
              <a:gd name="connsiteY3" fmla="*/ 2569307 h 2715248"/>
              <a:gd name="connsiteX4" fmla="*/ 0 w 13595398"/>
              <a:gd name="connsiteY4" fmla="*/ 2715248 h 2715248"/>
              <a:gd name="connsiteX5" fmla="*/ 1025170 w 13595398"/>
              <a:gd name="connsiteY5" fmla="*/ 44589 h 2715248"/>
              <a:gd name="connsiteX0" fmla="*/ 1025170 w 13595398"/>
              <a:gd name="connsiteY0" fmla="*/ 44589 h 2747154"/>
              <a:gd name="connsiteX1" fmla="*/ 10185052 w 13595398"/>
              <a:gd name="connsiteY1" fmla="*/ 0 h 2747154"/>
              <a:gd name="connsiteX2" fmla="*/ 13595398 w 13595398"/>
              <a:gd name="connsiteY2" fmla="*/ 1310066 h 2747154"/>
              <a:gd name="connsiteX3" fmla="*/ 13043751 w 13595398"/>
              <a:gd name="connsiteY3" fmla="*/ 2747154 h 2747154"/>
              <a:gd name="connsiteX4" fmla="*/ 0 w 13595398"/>
              <a:gd name="connsiteY4" fmla="*/ 2715248 h 2747154"/>
              <a:gd name="connsiteX5" fmla="*/ 1025170 w 13595398"/>
              <a:gd name="connsiteY5" fmla="*/ 44589 h 2747154"/>
              <a:gd name="connsiteX0" fmla="*/ 1025170 w 13595398"/>
              <a:gd name="connsiteY0" fmla="*/ 44589 h 2715248"/>
              <a:gd name="connsiteX1" fmla="*/ 10185052 w 13595398"/>
              <a:gd name="connsiteY1" fmla="*/ 0 h 2715248"/>
              <a:gd name="connsiteX2" fmla="*/ 13595398 w 13595398"/>
              <a:gd name="connsiteY2" fmla="*/ 1310066 h 2715248"/>
              <a:gd name="connsiteX3" fmla="*/ 13098366 w 13595398"/>
              <a:gd name="connsiteY3" fmla="*/ 2604877 h 2715248"/>
              <a:gd name="connsiteX4" fmla="*/ 0 w 13595398"/>
              <a:gd name="connsiteY4" fmla="*/ 2715248 h 2715248"/>
              <a:gd name="connsiteX5" fmla="*/ 1025170 w 13595398"/>
              <a:gd name="connsiteY5" fmla="*/ 44589 h 2715248"/>
              <a:gd name="connsiteX0" fmla="*/ 1025170 w 13595398"/>
              <a:gd name="connsiteY0" fmla="*/ 44589 h 2723442"/>
              <a:gd name="connsiteX1" fmla="*/ 10185052 w 13595398"/>
              <a:gd name="connsiteY1" fmla="*/ 0 h 2723442"/>
              <a:gd name="connsiteX2" fmla="*/ 13595398 w 13595398"/>
              <a:gd name="connsiteY2" fmla="*/ 1310066 h 2723442"/>
              <a:gd name="connsiteX3" fmla="*/ 13052853 w 13595398"/>
              <a:gd name="connsiteY3" fmla="*/ 2723442 h 2723442"/>
              <a:gd name="connsiteX4" fmla="*/ 0 w 13595398"/>
              <a:gd name="connsiteY4" fmla="*/ 2715248 h 2723442"/>
              <a:gd name="connsiteX5" fmla="*/ 1025170 w 13595398"/>
              <a:gd name="connsiteY5" fmla="*/ 44589 h 2723442"/>
              <a:gd name="connsiteX0" fmla="*/ 1025170 w 13595398"/>
              <a:gd name="connsiteY0" fmla="*/ 44341 h 2723194"/>
              <a:gd name="connsiteX1" fmla="*/ 10406499 w 13595398"/>
              <a:gd name="connsiteY1" fmla="*/ 0 h 2723194"/>
              <a:gd name="connsiteX2" fmla="*/ 13595398 w 13595398"/>
              <a:gd name="connsiteY2" fmla="*/ 1309818 h 2723194"/>
              <a:gd name="connsiteX3" fmla="*/ 13052853 w 13595398"/>
              <a:gd name="connsiteY3" fmla="*/ 2723194 h 2723194"/>
              <a:gd name="connsiteX4" fmla="*/ 0 w 13595398"/>
              <a:gd name="connsiteY4" fmla="*/ 2715000 h 2723194"/>
              <a:gd name="connsiteX5" fmla="*/ 1025170 w 13595398"/>
              <a:gd name="connsiteY5" fmla="*/ 44341 h 2723194"/>
              <a:gd name="connsiteX0" fmla="*/ 1025170 w 13624074"/>
              <a:gd name="connsiteY0" fmla="*/ 44341 h 2723194"/>
              <a:gd name="connsiteX1" fmla="*/ 10406499 w 13624074"/>
              <a:gd name="connsiteY1" fmla="*/ 0 h 2723194"/>
              <a:gd name="connsiteX2" fmla="*/ 13624074 w 13624074"/>
              <a:gd name="connsiteY2" fmla="*/ 1235111 h 2723194"/>
              <a:gd name="connsiteX3" fmla="*/ 13052853 w 13624074"/>
              <a:gd name="connsiteY3" fmla="*/ 2723194 h 2723194"/>
              <a:gd name="connsiteX4" fmla="*/ 0 w 13624074"/>
              <a:gd name="connsiteY4" fmla="*/ 2715000 h 2723194"/>
              <a:gd name="connsiteX5" fmla="*/ 1025170 w 13624074"/>
              <a:gd name="connsiteY5" fmla="*/ 44341 h 272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4074" h="2723194">
                <a:moveTo>
                  <a:pt x="1025170" y="44341"/>
                </a:moveTo>
                <a:lnTo>
                  <a:pt x="10406499" y="0"/>
                </a:lnTo>
                <a:lnTo>
                  <a:pt x="13624074" y="1235111"/>
                </a:lnTo>
                <a:lnTo>
                  <a:pt x="13052853" y="2723194"/>
                </a:lnTo>
                <a:lnTo>
                  <a:pt x="0" y="2715000"/>
                </a:lnTo>
                <a:lnTo>
                  <a:pt x="1025170" y="44341"/>
                </a:lnTo>
                <a:close/>
              </a:path>
            </a:pathLst>
          </a:cu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userDrawn="1"/>
        </p:nvSpPr>
        <p:spPr>
          <a:xfrm rot="-1260000">
            <a:off x="2658988" y="3340387"/>
            <a:ext cx="9999997" cy="770511"/>
          </a:xfrm>
          <a:custGeom>
            <a:avLst/>
            <a:gdLst>
              <a:gd name="connsiteX0" fmla="*/ 0 w 10017679"/>
              <a:gd name="connsiteY0" fmla="*/ 0 h 763723"/>
              <a:gd name="connsiteX1" fmla="*/ 10017679 w 10017679"/>
              <a:gd name="connsiteY1" fmla="*/ 0 h 763723"/>
              <a:gd name="connsiteX2" fmla="*/ 10017679 w 10017679"/>
              <a:gd name="connsiteY2" fmla="*/ 763723 h 763723"/>
              <a:gd name="connsiteX3" fmla="*/ 0 w 10017679"/>
              <a:gd name="connsiteY3" fmla="*/ 763723 h 763723"/>
              <a:gd name="connsiteX4" fmla="*/ 0 w 10017679"/>
              <a:gd name="connsiteY4" fmla="*/ 0 h 763723"/>
              <a:gd name="connsiteX0" fmla="*/ 0 w 10017679"/>
              <a:gd name="connsiteY0" fmla="*/ 0 h 763723"/>
              <a:gd name="connsiteX1" fmla="*/ 10017679 w 10017679"/>
              <a:gd name="connsiteY1" fmla="*/ 0 h 763723"/>
              <a:gd name="connsiteX2" fmla="*/ 9726277 w 10017679"/>
              <a:gd name="connsiteY2" fmla="*/ 706279 h 763723"/>
              <a:gd name="connsiteX3" fmla="*/ 0 w 10017679"/>
              <a:gd name="connsiteY3" fmla="*/ 763723 h 763723"/>
              <a:gd name="connsiteX4" fmla="*/ 0 w 10017679"/>
              <a:gd name="connsiteY4" fmla="*/ 0 h 763723"/>
              <a:gd name="connsiteX0" fmla="*/ 0 w 10017679"/>
              <a:gd name="connsiteY0" fmla="*/ 0 h 763723"/>
              <a:gd name="connsiteX1" fmla="*/ 10017679 w 10017679"/>
              <a:gd name="connsiteY1" fmla="*/ 0 h 763723"/>
              <a:gd name="connsiteX2" fmla="*/ 9708073 w 10017679"/>
              <a:gd name="connsiteY2" fmla="*/ 753704 h 763723"/>
              <a:gd name="connsiteX3" fmla="*/ 0 w 10017679"/>
              <a:gd name="connsiteY3" fmla="*/ 763723 h 763723"/>
              <a:gd name="connsiteX4" fmla="*/ 0 w 10017679"/>
              <a:gd name="connsiteY4" fmla="*/ 0 h 763723"/>
              <a:gd name="connsiteX0" fmla="*/ 0 w 9999997"/>
              <a:gd name="connsiteY0" fmla="*/ 6788 h 770511"/>
              <a:gd name="connsiteX1" fmla="*/ 9999997 w 9999997"/>
              <a:gd name="connsiteY1" fmla="*/ 0 h 770511"/>
              <a:gd name="connsiteX2" fmla="*/ 9708073 w 9999997"/>
              <a:gd name="connsiteY2" fmla="*/ 760492 h 770511"/>
              <a:gd name="connsiteX3" fmla="*/ 0 w 9999997"/>
              <a:gd name="connsiteY3" fmla="*/ 770511 h 770511"/>
              <a:gd name="connsiteX4" fmla="*/ 0 w 9999997"/>
              <a:gd name="connsiteY4" fmla="*/ 6788 h 770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9997" h="770511">
                <a:moveTo>
                  <a:pt x="0" y="6788"/>
                </a:moveTo>
                <a:lnTo>
                  <a:pt x="9999997" y="0"/>
                </a:lnTo>
                <a:lnTo>
                  <a:pt x="9708073" y="760492"/>
                </a:lnTo>
                <a:lnTo>
                  <a:pt x="0" y="770511"/>
                </a:lnTo>
                <a:lnTo>
                  <a:pt x="0" y="6788"/>
                </a:lnTo>
                <a:close/>
              </a:path>
            </a:pathLst>
          </a:custGeom>
          <a:solidFill>
            <a:srgbClr val="41404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descr="LenovoLockup-POS-Color.png"/>
          <p:cNvPicPr>
            <a:picLocks noChangeAspect="1"/>
          </p:cNvPicPr>
          <p:nvPr userDrawn="1"/>
        </p:nvPicPr>
        <p:blipFill>
          <a:blip r:embed="rId3" cstate="email"/>
          <a:stretch>
            <a:fillRect/>
          </a:stretch>
        </p:blipFill>
        <p:spPr>
          <a:xfrm rot="-1260000">
            <a:off x="565953" y="715838"/>
            <a:ext cx="3245295" cy="1365846"/>
          </a:xfrm>
          <a:prstGeom prst="rect">
            <a:avLst/>
          </a:prstGeom>
        </p:spPr>
      </p:pic>
      <p:sp>
        <p:nvSpPr>
          <p:cNvPr id="55" name="Subtitle 2"/>
          <p:cNvSpPr>
            <a:spLocks noGrp="1"/>
          </p:cNvSpPr>
          <p:nvPr>
            <p:ph type="subTitle" idx="1"/>
          </p:nvPr>
        </p:nvSpPr>
        <p:spPr bwMode="gray">
          <a:xfrm rot="-1260000">
            <a:off x="2702615" y="3447160"/>
            <a:ext cx="9513216" cy="713913"/>
          </a:xfrm>
          <a:prstGeom prst="rect">
            <a:avLst/>
          </a:prstGeom>
        </p:spPr>
        <p:txBody>
          <a:bodyPr lIns="121899" tIns="60949" rIns="121899" bIns="60949" anchor="ctr" anchorCtr="0"/>
          <a:lstStyle>
            <a:lvl1pPr marL="0" indent="0" algn="l" defTabSz="1218987" rtl="0" eaLnBrk="1" latinLnBrk="0" hangingPunct="1">
              <a:lnSpc>
                <a:spcPct val="90000"/>
              </a:lnSpc>
              <a:spcBef>
                <a:spcPct val="0"/>
              </a:spcBef>
              <a:buNone/>
              <a:defRPr lang="en-US" sz="2800" b="0" kern="1200" cap="none" spc="0" baseline="0" dirty="0">
                <a:solidFill>
                  <a:schemeClr val="bg1"/>
                </a:solidFill>
                <a:latin typeface="Arial" pitchFamily="34" charset="0"/>
                <a:ea typeface="+mn-ea"/>
                <a:cs typeface="Arial"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56" name="Title 16"/>
          <p:cNvSpPr>
            <a:spLocks noGrp="1"/>
          </p:cNvSpPr>
          <p:nvPr>
            <p:ph type="title" hasCustomPrompt="1"/>
          </p:nvPr>
        </p:nvSpPr>
        <p:spPr bwMode="gray">
          <a:xfrm rot="-1260000">
            <a:off x="206968" y="1899200"/>
            <a:ext cx="9792873" cy="1972279"/>
          </a:xfrm>
          <a:prstGeom prst="rect">
            <a:avLst/>
          </a:prstGeom>
        </p:spPr>
        <p:txBody>
          <a:bodyPr lIns="121899" tIns="60949" rIns="121899" bIns="60949" anchor="ctr" anchorCtr="0"/>
          <a:lstStyle>
            <a:lvl1pPr marL="0" algn="l" defTabSz="1218987" rtl="0" eaLnBrk="1" latinLnBrk="0" hangingPunct="1">
              <a:lnSpc>
                <a:spcPts val="5800"/>
              </a:lnSpc>
              <a:spcBef>
                <a:spcPct val="0"/>
              </a:spcBef>
              <a:buNone/>
              <a:defRPr lang="en-US" sz="5600" b="0" kern="1200" cap="none" spc="0" baseline="0" dirty="0">
                <a:solidFill>
                  <a:schemeClr val="accent5"/>
                </a:solidFill>
                <a:latin typeface="Arial" pitchFamily="34" charset="0"/>
                <a:ea typeface="+mn-ea"/>
                <a:cs typeface="Arial" pitchFamily="34" charset="0"/>
              </a:defRPr>
            </a:lvl1pPr>
          </a:lstStyle>
          <a:p>
            <a:r>
              <a:rPr lang="en-US" dirty="0" smtClean="0"/>
              <a:t>Click To Edit</a:t>
            </a:r>
            <a:endParaRPr lang="en-US" dirty="0"/>
          </a:p>
        </p:txBody>
      </p:sp>
      <p:pic>
        <p:nvPicPr>
          <p:cNvPr id="58" name="Picture 57" descr="Kickoff2013-POS-Color.png"/>
          <p:cNvPicPr>
            <a:picLocks noChangeAspect="1"/>
          </p:cNvPicPr>
          <p:nvPr userDrawn="1"/>
        </p:nvPicPr>
        <p:blipFill>
          <a:blip r:embed="rId4" cstate="email"/>
          <a:stretch>
            <a:fillRect/>
          </a:stretch>
        </p:blipFill>
        <p:spPr>
          <a:xfrm>
            <a:off x="8498531" y="4155122"/>
            <a:ext cx="3324786" cy="2489441"/>
          </a:xfrm>
          <a:prstGeom prst="rect">
            <a:avLst/>
          </a:prstGeom>
        </p:spPr>
      </p:pic>
      <p:sp>
        <p:nvSpPr>
          <p:cNvPr id="62" name="Footer Placeholder 61"/>
          <p:cNvSpPr>
            <a:spLocks noGrp="1"/>
          </p:cNvSpPr>
          <p:nvPr>
            <p:ph type="ftr" sz="quarter" idx="10"/>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10498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lide - With Background">
    <p:bg>
      <p:bgPr>
        <a:solidFill>
          <a:schemeClr val="bg1"/>
        </a:solidFill>
        <a:effectLst/>
      </p:bgPr>
    </p:bg>
    <p:spTree>
      <p:nvGrpSpPr>
        <p:cNvPr id="1" name=""/>
        <p:cNvGrpSpPr/>
        <p:nvPr/>
      </p:nvGrpSpPr>
      <p:grpSpPr>
        <a:xfrm>
          <a:off x="0" y="0"/>
          <a:ext cx="0" cy="0"/>
          <a:chOff x="0" y="0"/>
          <a:chExt cx="0" cy="0"/>
        </a:xfrm>
      </p:grpSpPr>
      <p:pic>
        <p:nvPicPr>
          <p:cNvPr id="17" name="Picture 16" descr="content-back-withText.jpg"/>
          <p:cNvPicPr>
            <a:picLocks noChangeAspect="1"/>
          </p:cNvPicPr>
          <p:nvPr userDrawn="1"/>
        </p:nvPicPr>
        <p:blipFill>
          <a:blip r:embed="rId2" cstate="email"/>
          <a:stretch>
            <a:fillRect/>
          </a:stretch>
        </p:blipFill>
        <p:spPr>
          <a:xfrm>
            <a:off x="0" y="893"/>
            <a:ext cx="12188823" cy="6856213"/>
          </a:xfrm>
          <a:prstGeom prst="rect">
            <a:avLst/>
          </a:prstGeom>
        </p:spPr>
      </p:pic>
      <p:sp>
        <p:nvSpPr>
          <p:cNvPr id="22" name="Content Placeholder 2"/>
          <p:cNvSpPr>
            <a:spLocks noGrp="1"/>
          </p:cNvSpPr>
          <p:nvPr userDrawn="1">
            <p:ph sz="half" idx="1"/>
          </p:nvPr>
        </p:nvSpPr>
        <p:spPr bwMode="gray">
          <a:xfrm>
            <a:off x="283464" y="1335024"/>
            <a:ext cx="560528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userDrawn="1">
            <p:ph sz="half" idx="12"/>
          </p:nvPr>
        </p:nvSpPr>
        <p:spPr bwMode="gray">
          <a:xfrm>
            <a:off x="6247870" y="1335024"/>
            <a:ext cx="5735513"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4"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6" name="Rectangle 15"/>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21" name="Title 28"/>
          <p:cNvSpPr>
            <a:spLocks noGrp="1"/>
          </p:cNvSpPr>
          <p:nvPr>
            <p:ph type="title"/>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24"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20" name="Footer Placeholder 19"/>
          <p:cNvSpPr>
            <a:spLocks noGrp="1"/>
          </p:cNvSpPr>
          <p:nvPr>
            <p:ph type="ftr" sz="quarter" idx="13"/>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16473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Slide - No Background">
    <p:spTree>
      <p:nvGrpSpPr>
        <p:cNvPr id="1" name=""/>
        <p:cNvGrpSpPr/>
        <p:nvPr/>
      </p:nvGrpSpPr>
      <p:grpSpPr>
        <a:xfrm>
          <a:off x="0" y="0"/>
          <a:ext cx="0" cy="0"/>
          <a:chOff x="0" y="0"/>
          <a:chExt cx="0" cy="0"/>
        </a:xfrm>
      </p:grpSpPr>
      <p:sp>
        <p:nvSpPr>
          <p:cNvPr id="7"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pic>
        <p:nvPicPr>
          <p:cNvPr id="13" name="Picture 12" descr="content-back-withText.jpg"/>
          <p:cNvPicPr>
            <a:picLocks noChangeAspect="1"/>
          </p:cNvPicPr>
          <p:nvPr userDrawn="1"/>
        </p:nvPicPr>
        <p:blipFill>
          <a:blip r:embed="rId2" cstate="email"/>
          <a:srcRect/>
          <a:stretch>
            <a:fillRect/>
          </a:stretch>
        </p:blipFill>
        <p:spPr>
          <a:xfrm>
            <a:off x="205460" y="253524"/>
            <a:ext cx="11983364" cy="599514"/>
          </a:xfrm>
          <a:prstGeom prst="rect">
            <a:avLst/>
          </a:prstGeom>
        </p:spPr>
      </p:pic>
      <p:sp>
        <p:nvSpPr>
          <p:cNvPr id="3" name="Chart Placeholder 2"/>
          <p:cNvSpPr>
            <a:spLocks noGrp="1"/>
          </p:cNvSpPr>
          <p:nvPr>
            <p:ph type="chart" sz="quarter" idx="10" hasCustomPrompt="1"/>
          </p:nvPr>
        </p:nvSpPr>
        <p:spPr bwMode="gray">
          <a:xfrm>
            <a:off x="222365" y="1456767"/>
            <a:ext cx="11744096"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sp>
        <p:nvSpPr>
          <p:cNvPr id="8"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9" name="Title 28"/>
          <p:cNvSpPr>
            <a:spLocks noGrp="1"/>
          </p:cNvSpPr>
          <p:nvPr>
            <p:ph type="title" hasCustomPrompt="1"/>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6"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0"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1" name="Rectangle 10"/>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13"/>
          <p:cNvSpPr>
            <a:spLocks noGrp="1"/>
          </p:cNvSpPr>
          <p:nvPr>
            <p:ph type="ftr" sz="quarter" idx="11"/>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11357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 With Background">
    <p:spTree>
      <p:nvGrpSpPr>
        <p:cNvPr id="1" name=""/>
        <p:cNvGrpSpPr/>
        <p:nvPr/>
      </p:nvGrpSpPr>
      <p:grpSpPr>
        <a:xfrm>
          <a:off x="0" y="0"/>
          <a:ext cx="0" cy="0"/>
          <a:chOff x="0" y="0"/>
          <a:chExt cx="0" cy="0"/>
        </a:xfrm>
      </p:grpSpPr>
      <p:pic>
        <p:nvPicPr>
          <p:cNvPr id="14" name="Picture 13" descr="content-back-withText.jpg"/>
          <p:cNvPicPr>
            <a:picLocks noChangeAspect="1"/>
          </p:cNvPicPr>
          <p:nvPr userDrawn="1"/>
        </p:nvPicPr>
        <p:blipFill>
          <a:blip r:embed="rId2" cstate="email"/>
          <a:stretch>
            <a:fillRect/>
          </a:stretch>
        </p:blipFill>
        <p:spPr>
          <a:xfrm>
            <a:off x="0" y="893"/>
            <a:ext cx="12188823" cy="6856213"/>
          </a:xfrm>
          <a:prstGeom prst="rect">
            <a:avLst/>
          </a:prstGeom>
        </p:spPr>
      </p:pic>
      <p:sp>
        <p:nvSpPr>
          <p:cNvPr id="7"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3" name="Chart Placeholder 2"/>
          <p:cNvSpPr>
            <a:spLocks noGrp="1"/>
          </p:cNvSpPr>
          <p:nvPr>
            <p:ph type="chart" sz="quarter" idx="10" hasCustomPrompt="1"/>
          </p:nvPr>
        </p:nvSpPr>
        <p:spPr bwMode="gray">
          <a:xfrm>
            <a:off x="222365" y="1456767"/>
            <a:ext cx="11744096" cy="4881880"/>
          </a:xfrm>
          <a:prstGeom prst="rect">
            <a:avLst/>
          </a:prstGeom>
        </p:spPr>
        <p:txBody>
          <a:bodyPr lIns="121899" tIns="853291" rIns="121899" bIns="60949" anchor="ctr" anchorCtr="0"/>
          <a:lstStyle>
            <a:lvl1pPr marL="0" indent="0" algn="ctr">
              <a:buFontTx/>
              <a:buNone/>
              <a:defRPr sz="2400" baseline="0">
                <a:solidFill>
                  <a:schemeClr val="bg2"/>
                </a:solidFill>
              </a:defRPr>
            </a:lvl1pPr>
          </a:lstStyle>
          <a:p>
            <a:r>
              <a:rPr lang="en-US" dirty="0" smtClean="0"/>
              <a:t>Click icon to create chart</a:t>
            </a:r>
            <a:endParaRPr lang="en-US" dirty="0"/>
          </a:p>
        </p:txBody>
      </p:sp>
      <p:sp>
        <p:nvSpPr>
          <p:cNvPr id="8"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9" name="Title 28"/>
          <p:cNvSpPr>
            <a:spLocks noGrp="1"/>
          </p:cNvSpPr>
          <p:nvPr>
            <p:ph type="title" hasCustomPrompt="1"/>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6"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0"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1" name="Rectangle 10"/>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2"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11357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 No Background">
    <p:spTree>
      <p:nvGrpSpPr>
        <p:cNvPr id="1" name=""/>
        <p:cNvGrpSpPr/>
        <p:nvPr/>
      </p:nvGrpSpPr>
      <p:grpSpPr>
        <a:xfrm>
          <a:off x="0" y="0"/>
          <a:ext cx="0" cy="0"/>
          <a:chOff x="0" y="0"/>
          <a:chExt cx="0" cy="0"/>
        </a:xfrm>
      </p:grpSpPr>
      <p:sp>
        <p:nvSpPr>
          <p:cNvPr id="11"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2"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3" name="Rectangle 12"/>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0"/>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34638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 With Background">
    <p:spTree>
      <p:nvGrpSpPr>
        <p:cNvPr id="1" name=""/>
        <p:cNvGrpSpPr/>
        <p:nvPr/>
      </p:nvGrpSpPr>
      <p:grpSpPr>
        <a:xfrm>
          <a:off x="0" y="0"/>
          <a:ext cx="0" cy="0"/>
          <a:chOff x="0" y="0"/>
          <a:chExt cx="0" cy="0"/>
        </a:xfrm>
      </p:grpSpPr>
      <p:pic>
        <p:nvPicPr>
          <p:cNvPr id="7" name="Picture 6" descr="content-back-withText.jpg"/>
          <p:cNvPicPr>
            <a:picLocks noChangeAspect="1"/>
          </p:cNvPicPr>
          <p:nvPr userDrawn="1"/>
        </p:nvPicPr>
        <p:blipFill>
          <a:blip r:embed="rId2" cstate="email"/>
          <a:stretch>
            <a:fillRect/>
          </a:stretch>
        </p:blipFill>
        <p:spPr>
          <a:xfrm>
            <a:off x="0" y="893"/>
            <a:ext cx="12188823" cy="6856213"/>
          </a:xfrm>
          <a:prstGeom prst="rect">
            <a:avLst/>
          </a:prstGeom>
        </p:spPr>
      </p:pic>
      <p:sp>
        <p:nvSpPr>
          <p:cNvPr id="11"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2"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3" name="Rectangle 12"/>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0"/>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34638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8" name="Rectangle 7"/>
          <p:cNvSpPr/>
          <p:nvPr userDrawn="1"/>
        </p:nvSpPr>
        <p:spPr>
          <a:xfrm>
            <a:off x="0" y="893"/>
            <a:ext cx="1218882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egue-back.png"/>
          <p:cNvPicPr>
            <a:picLocks noChangeAspect="1"/>
          </p:cNvPicPr>
          <p:nvPr userDrawn="1"/>
        </p:nvPicPr>
        <p:blipFill>
          <a:blip r:embed="rId2" cstate="email"/>
          <a:stretch>
            <a:fillRect/>
          </a:stretch>
        </p:blipFill>
        <p:spPr>
          <a:xfrm>
            <a:off x="1" y="893"/>
            <a:ext cx="12188824" cy="6856214"/>
          </a:xfrm>
          <a:prstGeom prst="rect">
            <a:avLst/>
          </a:prstGeom>
        </p:spPr>
      </p:pic>
      <p:pic>
        <p:nvPicPr>
          <p:cNvPr id="4" name="Picture 2" descr="C:\Users\Kathy\Documents\Corporate PPT Template\FINAL\ppt-images\NoTexture_Closing.png"/>
          <p:cNvPicPr>
            <a:picLocks noChangeAspect="1" noChangeArrowheads="1"/>
          </p:cNvPicPr>
          <p:nvPr userDrawn="1"/>
        </p:nvPicPr>
        <p:blipFill>
          <a:blip r:embed="rId3" cstate="email"/>
          <a:stretch>
            <a:fillRect/>
          </a:stretch>
        </p:blipFill>
        <p:spPr bwMode="auto">
          <a:xfrm rot="-1260000">
            <a:off x="1019492" y="3186973"/>
            <a:ext cx="10149840" cy="762324"/>
          </a:xfrm>
          <a:prstGeom prst="rect">
            <a:avLst/>
          </a:prstGeom>
          <a:noFill/>
        </p:spPr>
      </p:pic>
    </p:spTree>
    <p:extLst>
      <p:ext uri="{BB962C8B-B14F-4D97-AF65-F5344CB8AC3E}">
        <p14:creationId xmlns:p14="http://schemas.microsoft.com/office/powerpoint/2010/main" val="20997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Slide_CONFIDENTIAL">
    <p:spTree>
      <p:nvGrpSpPr>
        <p:cNvPr id="1" name=""/>
        <p:cNvGrpSpPr/>
        <p:nvPr/>
      </p:nvGrpSpPr>
      <p:grpSpPr>
        <a:xfrm>
          <a:off x="0" y="0"/>
          <a:ext cx="0" cy="0"/>
          <a:chOff x="0" y="0"/>
          <a:chExt cx="0" cy="0"/>
        </a:xfrm>
      </p:grpSpPr>
      <p:pic>
        <p:nvPicPr>
          <p:cNvPr id="6" name="Picture 5" descr="content-back-withText.jpg"/>
          <p:cNvPicPr>
            <a:picLocks noChangeAspect="1"/>
          </p:cNvPicPr>
          <p:nvPr userDrawn="1"/>
        </p:nvPicPr>
        <p:blipFill>
          <a:blip r:embed="rId2" cstate="print"/>
          <a:stretch>
            <a:fillRect/>
          </a:stretch>
        </p:blipFill>
        <p:spPr>
          <a:xfrm>
            <a:off x="0" y="893"/>
            <a:ext cx="12188824" cy="6856214"/>
          </a:xfrm>
          <a:prstGeom prst="rect">
            <a:avLst/>
          </a:prstGeom>
        </p:spPr>
      </p:pic>
      <p:sp>
        <p:nvSpPr>
          <p:cNvPr id="11"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2"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3" name="Rectangle 12"/>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bwMode="black">
          <a:xfrm>
            <a:off x="512856" y="6450844"/>
            <a:ext cx="3660575" cy="276977"/>
          </a:xfrm>
          <a:prstGeom prst="rect">
            <a:avLst/>
          </a:prstGeom>
          <a:noFill/>
        </p:spPr>
        <p:txBody>
          <a:bodyPr wrap="none" lIns="121899" tIns="60949" rIns="121899" bIns="60949" rtlCol="0">
            <a:spAutoFit/>
          </a:bodyPr>
          <a:lstStyle/>
          <a:p>
            <a:r>
              <a:rPr lang="ru-RU" sz="1000" cap="all" dirty="0" smtClean="0">
                <a:solidFill>
                  <a:srgbClr val="939598"/>
                </a:solidFill>
                <a:latin typeface="Arial" pitchFamily="34" charset="0"/>
              </a:rPr>
              <a:t>Конфиденциальная информация компании LENOVO, 2013 г. Все права защищены.</a:t>
            </a:r>
            <a:endParaRPr lang="ru-RU" sz="1000" cap="all" dirty="0">
              <a:solidFill>
                <a:srgbClr val="939598"/>
              </a:solidFill>
              <a:latin typeface="Arial" pitchFamily="34" charset="0"/>
              <a:cs typeface="Arial" pitchFamily="34" charset="0"/>
            </a:endParaRPr>
          </a:p>
        </p:txBody>
      </p:sp>
    </p:spTree>
    <p:extLst>
      <p:ext uri="{BB962C8B-B14F-4D97-AF65-F5344CB8AC3E}">
        <p14:creationId xmlns:p14="http://schemas.microsoft.com/office/powerpoint/2010/main" val="3463835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gue Slide">
    <p:spTree>
      <p:nvGrpSpPr>
        <p:cNvPr id="1" name=""/>
        <p:cNvGrpSpPr/>
        <p:nvPr/>
      </p:nvGrpSpPr>
      <p:grpSpPr>
        <a:xfrm>
          <a:off x="0" y="0"/>
          <a:ext cx="0" cy="0"/>
          <a:chOff x="0" y="0"/>
          <a:chExt cx="0" cy="0"/>
        </a:xfrm>
      </p:grpSpPr>
      <p:sp>
        <p:nvSpPr>
          <p:cNvPr id="47" name="Rectangle 46"/>
          <p:cNvSpPr/>
          <p:nvPr userDrawn="1"/>
        </p:nvSpPr>
        <p:spPr>
          <a:xfrm>
            <a:off x="0" y="893"/>
            <a:ext cx="1218882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segue-back.png"/>
          <p:cNvPicPr>
            <a:picLocks noChangeAspect="1"/>
          </p:cNvPicPr>
          <p:nvPr userDrawn="1"/>
        </p:nvPicPr>
        <p:blipFill>
          <a:blip r:embed="rId2" cstate="email"/>
          <a:stretch>
            <a:fillRect/>
          </a:stretch>
        </p:blipFill>
        <p:spPr>
          <a:xfrm>
            <a:off x="0" y="893"/>
            <a:ext cx="12188824" cy="6856214"/>
          </a:xfrm>
          <a:prstGeom prst="rect">
            <a:avLst/>
          </a:prstGeom>
        </p:spPr>
      </p:pic>
      <p:sp>
        <p:nvSpPr>
          <p:cNvPr id="46" name="Title 16"/>
          <p:cNvSpPr>
            <a:spLocks noGrp="1"/>
          </p:cNvSpPr>
          <p:nvPr>
            <p:ph type="title" hasCustomPrompt="1"/>
          </p:nvPr>
        </p:nvSpPr>
        <p:spPr bwMode="gray">
          <a:xfrm rot="-1260000">
            <a:off x="125964" y="3113242"/>
            <a:ext cx="12251916" cy="737846"/>
          </a:xfrm>
          <a:prstGeom prst="rect">
            <a:avLst/>
          </a:prstGeom>
        </p:spPr>
        <p:txBody>
          <a:bodyPr lIns="121899" tIns="60949" rIns="121899" bIns="60949" anchor="ctr" anchorCtr="0"/>
          <a:lstStyle>
            <a:lvl1pPr marL="0" algn="l" defTabSz="1218987" rtl="0" eaLnBrk="1" latinLnBrk="0" hangingPunct="1">
              <a:lnSpc>
                <a:spcPts val="6480"/>
              </a:lnSpc>
              <a:spcBef>
                <a:spcPct val="0"/>
              </a:spcBef>
              <a:buNone/>
              <a:defRPr lang="en-US" sz="5600" b="0" kern="1200" cap="none" spc="0" baseline="0" dirty="0">
                <a:solidFill>
                  <a:schemeClr val="bg1"/>
                </a:solidFill>
                <a:latin typeface="Arial" pitchFamily="34" charset="0"/>
                <a:ea typeface="+mn-ea"/>
                <a:cs typeface="Arial" pitchFamily="34" charset="0"/>
              </a:defRPr>
            </a:lvl1pPr>
          </a:lstStyle>
          <a:p>
            <a:r>
              <a:rPr lang="en-US" dirty="0" smtClean="0"/>
              <a:t>Click To Edit</a:t>
            </a:r>
            <a:endParaRPr lang="en-US" dirty="0"/>
          </a:p>
        </p:txBody>
      </p:sp>
      <p:sp>
        <p:nvSpPr>
          <p:cNvPr id="51" name="Footer Placeholder 50"/>
          <p:cNvSpPr>
            <a:spLocks noGrp="1"/>
          </p:cNvSpPr>
          <p:nvPr>
            <p:ph type="ftr" sz="quarter" idx="10"/>
          </p:nvPr>
        </p:nvSpPr>
        <p:spPr/>
        <p:txBody>
          <a:bodyPr/>
          <a:lstStyle>
            <a:lvl1pPr>
              <a:defRPr>
                <a:solidFill>
                  <a:schemeClr val="bg1">
                    <a:lumMod val="75000"/>
                  </a:schemeClr>
                </a:solidFill>
              </a:defRPr>
            </a:lvl1pPr>
          </a:lstStyle>
          <a:p>
            <a:r>
              <a:rPr lang="en-US" sz="1000" cap="all" smtClean="0">
                <a:cs typeface="Arial" pitchFamily="34" charset="0"/>
              </a:rPr>
              <a:t>2013 LENOVO INTERNAL. All rights reserved.</a:t>
            </a:r>
            <a:endParaRPr lang="en-US" sz="1000" cap="all" dirty="0">
              <a:cs typeface="Arial" pitchFamily="34" charset="0"/>
            </a:endParaRPr>
          </a:p>
        </p:txBody>
      </p:sp>
      <p:pic>
        <p:nvPicPr>
          <p:cNvPr id="7" name="Picture 6" descr="Kickoff2013-POS-Color.png"/>
          <p:cNvPicPr>
            <a:picLocks noChangeAspect="1"/>
          </p:cNvPicPr>
          <p:nvPr userDrawn="1"/>
        </p:nvPicPr>
        <p:blipFill>
          <a:blip r:embed="rId3" cstate="email"/>
          <a:stretch>
            <a:fillRect/>
          </a:stretch>
        </p:blipFill>
        <p:spPr>
          <a:xfrm>
            <a:off x="8498531" y="4155122"/>
            <a:ext cx="3324786" cy="2489441"/>
          </a:xfrm>
          <a:prstGeom prst="rect">
            <a:avLst/>
          </a:prstGeom>
        </p:spPr>
      </p:pic>
    </p:spTree>
    <p:extLst>
      <p:ext uri="{BB962C8B-B14F-4D97-AF65-F5344CB8AC3E}">
        <p14:creationId xmlns:p14="http://schemas.microsoft.com/office/powerpoint/2010/main" val="161866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 No Background">
    <p:spTree>
      <p:nvGrpSpPr>
        <p:cNvPr id="1" name=""/>
        <p:cNvGrpSpPr/>
        <p:nvPr/>
      </p:nvGrpSpPr>
      <p:grpSpPr>
        <a:xfrm>
          <a:off x="0" y="0"/>
          <a:ext cx="0" cy="0"/>
          <a:chOff x="0" y="0"/>
          <a:chExt cx="0" cy="0"/>
        </a:xfrm>
      </p:grpSpPr>
      <p:sp>
        <p:nvSpPr>
          <p:cNvPr id="14"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pic>
        <p:nvPicPr>
          <p:cNvPr id="9" name="Picture 8" descr="content-back-withText.jpg"/>
          <p:cNvPicPr>
            <a:picLocks noChangeAspect="1"/>
          </p:cNvPicPr>
          <p:nvPr userDrawn="1"/>
        </p:nvPicPr>
        <p:blipFill>
          <a:blip r:embed="rId2" cstate="email"/>
          <a:srcRect/>
          <a:stretch>
            <a:fillRect/>
          </a:stretch>
        </p:blipFill>
        <p:spPr>
          <a:xfrm>
            <a:off x="205460" y="253524"/>
            <a:ext cx="11983364" cy="599514"/>
          </a:xfrm>
          <a:prstGeom prst="rect">
            <a:avLst/>
          </a:prstGeom>
        </p:spPr>
      </p:pic>
      <p:sp>
        <p:nvSpPr>
          <p:cNvPr id="11"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21" name="Title 28"/>
          <p:cNvSpPr>
            <a:spLocks noGrp="1"/>
          </p:cNvSpPr>
          <p:nvPr>
            <p:ph type="title" hasCustomPrompt="1"/>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5"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6"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7" name="Rectangle 6"/>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0"/>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8093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 With Background">
    <p:spTree>
      <p:nvGrpSpPr>
        <p:cNvPr id="1" name=""/>
        <p:cNvGrpSpPr/>
        <p:nvPr/>
      </p:nvGrpSpPr>
      <p:grpSpPr>
        <a:xfrm>
          <a:off x="0" y="0"/>
          <a:ext cx="0" cy="0"/>
          <a:chOff x="0" y="0"/>
          <a:chExt cx="0" cy="0"/>
        </a:xfrm>
      </p:grpSpPr>
      <p:pic>
        <p:nvPicPr>
          <p:cNvPr id="10" name="Picture 9" descr="content-back-withText.jpg"/>
          <p:cNvPicPr>
            <a:picLocks noChangeAspect="1"/>
          </p:cNvPicPr>
          <p:nvPr userDrawn="1"/>
        </p:nvPicPr>
        <p:blipFill>
          <a:blip r:embed="rId2" cstate="email"/>
          <a:stretch>
            <a:fillRect/>
          </a:stretch>
        </p:blipFill>
        <p:spPr>
          <a:xfrm>
            <a:off x="0" y="893"/>
            <a:ext cx="12188823" cy="6856213"/>
          </a:xfrm>
          <a:prstGeom prst="rect">
            <a:avLst/>
          </a:prstGeom>
        </p:spPr>
      </p:pic>
      <p:sp>
        <p:nvSpPr>
          <p:cNvPr id="14"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1"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21" name="Title 28"/>
          <p:cNvSpPr>
            <a:spLocks noGrp="1"/>
          </p:cNvSpPr>
          <p:nvPr>
            <p:ph type="title" hasCustomPrompt="1"/>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5"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6"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7" name="Rectangle 6"/>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11"/>
          <p:cNvSpPr>
            <a:spLocks noGrp="1"/>
          </p:cNvSpPr>
          <p:nvPr>
            <p:ph type="ftr" sz="quarter" idx="10"/>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8093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No Background">
    <p:spTree>
      <p:nvGrpSpPr>
        <p:cNvPr id="1" name=""/>
        <p:cNvGrpSpPr/>
        <p:nvPr/>
      </p:nvGrpSpPr>
      <p:grpSpPr>
        <a:xfrm>
          <a:off x="0" y="0"/>
          <a:ext cx="0" cy="0"/>
          <a:chOff x="0" y="0"/>
          <a:chExt cx="0" cy="0"/>
        </a:xfrm>
      </p:grpSpPr>
      <p:sp>
        <p:nvSpPr>
          <p:cNvPr id="11"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pic>
        <p:nvPicPr>
          <p:cNvPr id="14" name="Picture 13" descr="content-back-withText.jpg"/>
          <p:cNvPicPr>
            <a:picLocks noChangeAspect="1"/>
          </p:cNvPicPr>
          <p:nvPr userDrawn="1"/>
        </p:nvPicPr>
        <p:blipFill>
          <a:blip r:embed="rId2" cstate="email"/>
          <a:srcRect/>
          <a:stretch>
            <a:fillRect/>
          </a:stretch>
        </p:blipFill>
        <p:spPr>
          <a:xfrm>
            <a:off x="205460" y="253524"/>
            <a:ext cx="11983364" cy="599514"/>
          </a:xfrm>
          <a:prstGeom prst="rect">
            <a:avLst/>
          </a:prstGeom>
        </p:spPr>
      </p:pic>
      <p:sp>
        <p:nvSpPr>
          <p:cNvPr id="9" name="Content Placeholder 2"/>
          <p:cNvSpPr>
            <a:spLocks noGrp="1"/>
          </p:cNvSpPr>
          <p:nvPr>
            <p:ph sz="half" idx="1"/>
          </p:nvPr>
        </p:nvSpPr>
        <p:spPr bwMode="gray">
          <a:xfrm>
            <a:off x="277145" y="1335024"/>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28"/>
          <p:cNvSpPr>
            <a:spLocks noGrp="1"/>
          </p:cNvSpPr>
          <p:nvPr>
            <p:ph type="title" hasCustomPrompt="1"/>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7"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8"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0"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2" name="Rectangle 11"/>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4"/>
          <p:cNvSpPr>
            <a:spLocks noGrp="1"/>
          </p:cNvSpPr>
          <p:nvPr>
            <p:ph type="ftr" sz="quarter" idx="10"/>
          </p:nvPr>
        </p:nvSpPr>
        <p:spPr/>
        <p:txBody>
          <a:bodyPr/>
          <a:lstStyle/>
          <a:p>
            <a:r>
              <a:rPr lang="en-US" sz="1000" cap="all" dirty="0"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40114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With Background">
    <p:spTree>
      <p:nvGrpSpPr>
        <p:cNvPr id="1" name=""/>
        <p:cNvGrpSpPr/>
        <p:nvPr/>
      </p:nvGrpSpPr>
      <p:grpSpPr>
        <a:xfrm>
          <a:off x="0" y="0"/>
          <a:ext cx="0" cy="0"/>
          <a:chOff x="0" y="0"/>
          <a:chExt cx="0" cy="0"/>
        </a:xfrm>
      </p:grpSpPr>
      <p:pic>
        <p:nvPicPr>
          <p:cNvPr id="14" name="Picture 13" descr="content-back-withText.jpg"/>
          <p:cNvPicPr>
            <a:picLocks noChangeAspect="1"/>
          </p:cNvPicPr>
          <p:nvPr userDrawn="1"/>
        </p:nvPicPr>
        <p:blipFill>
          <a:blip r:embed="rId2" cstate="email"/>
          <a:stretch>
            <a:fillRect/>
          </a:stretch>
        </p:blipFill>
        <p:spPr>
          <a:xfrm>
            <a:off x="0" y="893"/>
            <a:ext cx="12188823" cy="6856213"/>
          </a:xfrm>
          <a:prstGeom prst="rect">
            <a:avLst/>
          </a:prstGeom>
        </p:spPr>
      </p:pic>
      <p:sp>
        <p:nvSpPr>
          <p:cNvPr id="11"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9" name="Content Placeholder 2"/>
          <p:cNvSpPr>
            <a:spLocks noGrp="1"/>
          </p:cNvSpPr>
          <p:nvPr>
            <p:ph sz="half" idx="1"/>
          </p:nvPr>
        </p:nvSpPr>
        <p:spPr bwMode="gray">
          <a:xfrm>
            <a:off x="277145" y="1335024"/>
            <a:ext cx="11723382" cy="503939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28"/>
          <p:cNvSpPr>
            <a:spLocks noGrp="1"/>
          </p:cNvSpPr>
          <p:nvPr>
            <p:ph type="title" hasCustomPrompt="1"/>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dirty="0" smtClean="0"/>
              <a:t>Click To Edit Master Title</a:t>
            </a:r>
            <a:endParaRPr lang="en-US" dirty="0"/>
          </a:p>
        </p:txBody>
      </p:sp>
      <p:sp>
        <p:nvSpPr>
          <p:cNvPr id="7"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8"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0"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2" name="Rectangle 11"/>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4"/>
          <p:cNvSpPr>
            <a:spLocks noGrp="1"/>
          </p:cNvSpPr>
          <p:nvPr>
            <p:ph type="ftr" sz="quarter" idx="10"/>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401141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Subtitle Content - No Background">
    <p:bg>
      <p:bgPr>
        <a:solidFill>
          <a:schemeClr val="bg1"/>
        </a:solidFill>
        <a:effectLst/>
      </p:bgPr>
    </p:bg>
    <p:spTree>
      <p:nvGrpSpPr>
        <p:cNvPr id="1" name=""/>
        <p:cNvGrpSpPr/>
        <p:nvPr/>
      </p:nvGrpSpPr>
      <p:grpSpPr>
        <a:xfrm>
          <a:off x="0" y="0"/>
          <a:ext cx="0" cy="0"/>
          <a:chOff x="0" y="0"/>
          <a:chExt cx="0" cy="0"/>
        </a:xfrm>
      </p:grpSpPr>
      <p:sp>
        <p:nvSpPr>
          <p:cNvPr id="8"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pic>
        <p:nvPicPr>
          <p:cNvPr id="14" name="Picture 13" descr="content-back-withText.jpg"/>
          <p:cNvPicPr>
            <a:picLocks noChangeAspect="1"/>
          </p:cNvPicPr>
          <p:nvPr userDrawn="1"/>
        </p:nvPicPr>
        <p:blipFill>
          <a:blip r:embed="rId2" cstate="email"/>
          <a:srcRect/>
          <a:stretch>
            <a:fillRect/>
          </a:stretch>
        </p:blipFill>
        <p:spPr>
          <a:xfrm>
            <a:off x="205460" y="253524"/>
            <a:ext cx="11983364" cy="599514"/>
          </a:xfrm>
          <a:prstGeom prst="rect">
            <a:avLst/>
          </a:prstGeom>
        </p:spPr>
      </p:pic>
      <p:sp>
        <p:nvSpPr>
          <p:cNvPr id="22" name="Content Placeholder 2"/>
          <p:cNvSpPr>
            <a:spLocks noGrp="1"/>
          </p:cNvSpPr>
          <p:nvPr>
            <p:ph sz="half" idx="1"/>
          </p:nvPr>
        </p:nvSpPr>
        <p:spPr bwMode="gray">
          <a:xfrm>
            <a:off x="277145" y="1795884"/>
            <a:ext cx="11723382"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0"/>
          </p:nvPr>
        </p:nvSpPr>
        <p:spPr bwMode="gray">
          <a:xfrm>
            <a:off x="270421" y="853038"/>
            <a:ext cx="11723382" cy="639763"/>
          </a:xfrm>
          <a:prstGeom prst="rect">
            <a:avLst/>
          </a:prstGeom>
        </p:spPr>
        <p:txBody>
          <a:bodyPr lIns="121899" tIns="60949" rIns="121899" bIns="60949" anchor="ctr" anchorCtr="0">
            <a:normAutofit/>
          </a:bodyPr>
          <a:lstStyle>
            <a:lvl1pPr marL="0" indent="0">
              <a:buNone/>
              <a:defRPr sz="3200" b="0">
                <a:solidFill>
                  <a:schemeClr val="tx2"/>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9" name="Title 28"/>
          <p:cNvSpPr>
            <a:spLocks noGrp="1"/>
          </p:cNvSpPr>
          <p:nvPr>
            <p:ph type="title"/>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0"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7"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1"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2" name="Rectangle 11"/>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58147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Subtitle Content - With Background">
    <p:bg>
      <p:bgPr>
        <a:solidFill>
          <a:schemeClr val="bg1"/>
        </a:solidFill>
        <a:effectLst/>
      </p:bgPr>
    </p:bg>
    <p:spTree>
      <p:nvGrpSpPr>
        <p:cNvPr id="1" name=""/>
        <p:cNvGrpSpPr/>
        <p:nvPr/>
      </p:nvGrpSpPr>
      <p:grpSpPr>
        <a:xfrm>
          <a:off x="0" y="0"/>
          <a:ext cx="0" cy="0"/>
          <a:chOff x="0" y="0"/>
          <a:chExt cx="0" cy="0"/>
        </a:xfrm>
      </p:grpSpPr>
      <p:pic>
        <p:nvPicPr>
          <p:cNvPr id="14" name="Picture 13" descr="content-back-withText.jpg"/>
          <p:cNvPicPr>
            <a:picLocks noChangeAspect="1"/>
          </p:cNvPicPr>
          <p:nvPr userDrawn="1"/>
        </p:nvPicPr>
        <p:blipFill>
          <a:blip r:embed="rId2" cstate="email"/>
          <a:stretch>
            <a:fillRect/>
          </a:stretch>
        </p:blipFill>
        <p:spPr>
          <a:xfrm>
            <a:off x="0" y="893"/>
            <a:ext cx="12188823" cy="6856213"/>
          </a:xfrm>
          <a:prstGeom prst="rect">
            <a:avLst/>
          </a:prstGeom>
        </p:spPr>
      </p:pic>
      <p:sp>
        <p:nvSpPr>
          <p:cNvPr id="8"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22" name="Content Placeholder 2"/>
          <p:cNvSpPr>
            <a:spLocks noGrp="1"/>
          </p:cNvSpPr>
          <p:nvPr>
            <p:ph sz="half" idx="1"/>
          </p:nvPr>
        </p:nvSpPr>
        <p:spPr bwMode="gray">
          <a:xfrm>
            <a:off x="277145" y="1795884"/>
            <a:ext cx="11723382" cy="4649239"/>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2"/>
          <p:cNvSpPr>
            <a:spLocks noGrp="1"/>
          </p:cNvSpPr>
          <p:nvPr>
            <p:ph type="body" idx="10"/>
          </p:nvPr>
        </p:nvSpPr>
        <p:spPr bwMode="gray">
          <a:xfrm>
            <a:off x="270421" y="853038"/>
            <a:ext cx="11723382" cy="639763"/>
          </a:xfrm>
          <a:prstGeom prst="rect">
            <a:avLst/>
          </a:prstGeom>
        </p:spPr>
        <p:txBody>
          <a:bodyPr lIns="121899" tIns="60949" rIns="121899" bIns="60949" anchor="ctr" anchorCtr="0">
            <a:normAutofit/>
          </a:bodyPr>
          <a:lstStyle>
            <a:lvl1pPr marL="0" indent="0">
              <a:buNone/>
              <a:defRPr sz="3200" b="0">
                <a:solidFill>
                  <a:schemeClr val="tx2"/>
                </a:solidFill>
                <a:latin typeface="Arial" pitchFamily="34" charset="0"/>
                <a:cs typeface="Arial" pitchFamily="34" charset="0"/>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9" name="Title 28"/>
          <p:cNvSpPr>
            <a:spLocks noGrp="1"/>
          </p:cNvSpPr>
          <p:nvPr>
            <p:ph type="title"/>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10"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7"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1"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2" name="Rectangle 11"/>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Footer Placeholder 14"/>
          <p:cNvSpPr>
            <a:spLocks noGrp="1"/>
          </p:cNvSpPr>
          <p:nvPr>
            <p:ph type="ftr" sz="quarter" idx="11"/>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58147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lide - No Background">
    <p:bg>
      <p:bgPr>
        <a:solidFill>
          <a:schemeClr val="bg1"/>
        </a:solidFill>
        <a:effectLst/>
      </p:bgPr>
    </p:bg>
    <p:spTree>
      <p:nvGrpSpPr>
        <p:cNvPr id="1" name=""/>
        <p:cNvGrpSpPr/>
        <p:nvPr/>
      </p:nvGrpSpPr>
      <p:grpSpPr>
        <a:xfrm>
          <a:off x="0" y="0"/>
          <a:ext cx="0" cy="0"/>
          <a:chOff x="0" y="0"/>
          <a:chExt cx="0" cy="0"/>
        </a:xfrm>
      </p:grpSpPr>
      <p:sp>
        <p:nvSpPr>
          <p:cNvPr id="19" name="Rectangle 11"/>
          <p:cNvSpPr>
            <a:spLocks noChangeArrowheads="1"/>
          </p:cNvSpPr>
          <p:nvPr userDrawn="1"/>
        </p:nvSpPr>
        <p:spPr bwMode="gray">
          <a:xfrm flipH="1">
            <a:off x="205452" y="255906"/>
            <a:ext cx="11983373" cy="597132"/>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pic>
        <p:nvPicPr>
          <p:cNvPr id="25" name="Picture 24" descr="content-back-withText.jpg"/>
          <p:cNvPicPr>
            <a:picLocks noChangeAspect="1"/>
          </p:cNvPicPr>
          <p:nvPr userDrawn="1"/>
        </p:nvPicPr>
        <p:blipFill>
          <a:blip r:embed="rId2" cstate="email"/>
          <a:srcRect/>
          <a:stretch>
            <a:fillRect/>
          </a:stretch>
        </p:blipFill>
        <p:spPr>
          <a:xfrm>
            <a:off x="205460" y="253524"/>
            <a:ext cx="11983364" cy="599514"/>
          </a:xfrm>
          <a:prstGeom prst="rect">
            <a:avLst/>
          </a:prstGeom>
        </p:spPr>
      </p:pic>
      <p:sp>
        <p:nvSpPr>
          <p:cNvPr id="22" name="Content Placeholder 2"/>
          <p:cNvSpPr>
            <a:spLocks noGrp="1"/>
          </p:cNvSpPr>
          <p:nvPr userDrawn="1">
            <p:ph sz="half" idx="1"/>
          </p:nvPr>
        </p:nvSpPr>
        <p:spPr bwMode="gray">
          <a:xfrm>
            <a:off x="283464" y="1335024"/>
            <a:ext cx="5605289"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userDrawn="1">
            <p:ph sz="half" idx="12"/>
          </p:nvPr>
        </p:nvSpPr>
        <p:spPr bwMode="gray">
          <a:xfrm>
            <a:off x="6247870" y="1335024"/>
            <a:ext cx="5735513" cy="5048191"/>
          </a:xfrm>
          <a:prstGeom prst="rect">
            <a:avLst/>
          </a:prstGeom>
        </p:spPr>
        <p:txBody>
          <a:bodyPr lIns="121899" tIns="60949" rIns="121899" bIns="60949"/>
          <a:lstStyle>
            <a:lvl1pPr marL="226444" indent="-226444">
              <a:lnSpc>
                <a:spcPct val="95000"/>
              </a:lnSpc>
              <a:spcBef>
                <a:spcPts val="800"/>
              </a:spcBef>
              <a:buClr>
                <a:schemeClr val="accent1"/>
              </a:buClr>
              <a:defRPr sz="2400">
                <a:solidFill>
                  <a:srgbClr val="414042"/>
                </a:solidFill>
                <a:latin typeface="Arial" pitchFamily="34" charset="0"/>
                <a:cs typeface="Arial" pitchFamily="34" charset="0"/>
              </a:defRPr>
            </a:lvl1pPr>
            <a:lvl2pPr marL="609493" indent="-228560">
              <a:lnSpc>
                <a:spcPct val="95000"/>
              </a:lnSpc>
              <a:spcBef>
                <a:spcPts val="800"/>
              </a:spcBef>
              <a:buClr>
                <a:schemeClr val="accent1"/>
              </a:buClr>
              <a:buFont typeface="Arial" pitchFamily="34" charset="0"/>
              <a:buChar char="–"/>
              <a:defRPr sz="2000">
                <a:solidFill>
                  <a:srgbClr val="939598"/>
                </a:solidFill>
                <a:latin typeface="Arial" pitchFamily="34" charset="0"/>
                <a:cs typeface="Arial" pitchFamily="34" charset="0"/>
              </a:defRPr>
            </a:lvl2pPr>
            <a:lvl3pPr marL="835938" indent="-150258">
              <a:lnSpc>
                <a:spcPct val="95000"/>
              </a:lnSpc>
              <a:spcBef>
                <a:spcPts val="800"/>
              </a:spcBef>
              <a:buClr>
                <a:schemeClr val="accent1"/>
              </a:buClr>
              <a:buFont typeface="Arial" pitchFamily="34" charset="0"/>
              <a:buChar char="–"/>
              <a:defRPr sz="1800">
                <a:solidFill>
                  <a:srgbClr val="939598"/>
                </a:solidFill>
                <a:latin typeface="Arial" pitchFamily="34" charset="0"/>
                <a:cs typeface="Arial" pitchFamily="34" charset="0"/>
              </a:defRPr>
            </a:lvl3pPr>
            <a:lvl4pPr marL="1147033" indent="-156606">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4pPr>
            <a:lvl5pPr marL="1445431" indent="-150258">
              <a:lnSpc>
                <a:spcPct val="95000"/>
              </a:lnSpc>
              <a:spcBef>
                <a:spcPts val="800"/>
              </a:spcBef>
              <a:buClr>
                <a:schemeClr val="accent1"/>
              </a:buClr>
              <a:buFont typeface="Arial" pitchFamily="34" charset="0"/>
              <a:buChar char="–"/>
              <a:defRPr sz="1600">
                <a:solidFill>
                  <a:srgbClr val="939598"/>
                </a:solidFill>
                <a:latin typeface="Arial" pitchFamily="34" charset="0"/>
                <a:cs typeface="Arial" pitchFamily="34" charset="0"/>
              </a:defRPr>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7"/>
          <p:cNvSpPr>
            <a:spLocks noChangeArrowheads="1"/>
          </p:cNvSpPr>
          <p:nvPr userDrawn="1"/>
        </p:nvSpPr>
        <p:spPr bwMode="invGray">
          <a:xfrm flipH="1">
            <a:off x="82805" y="6501794"/>
            <a:ext cx="427913" cy="176519"/>
          </a:xfrm>
          <a:prstGeom prst="rect">
            <a:avLst/>
          </a:prstGeom>
          <a:gradFill flip="none" rotWithShape="0">
            <a:gsLst>
              <a:gs pos="100000">
                <a:srgbClr val="FF1313"/>
              </a:gs>
              <a:gs pos="0">
                <a:srgbClr val="EC222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4" name="Freeform 8"/>
          <p:cNvSpPr>
            <a:spLocks/>
          </p:cNvSpPr>
          <p:nvPr userDrawn="1"/>
        </p:nvSpPr>
        <p:spPr bwMode="invGray">
          <a:xfrm flipH="1">
            <a:off x="-1" y="6501793"/>
            <a:ext cx="82807" cy="260950"/>
          </a:xfrm>
          <a:custGeom>
            <a:avLst/>
            <a:gdLst>
              <a:gd name="T0" fmla="*/ 0 w 219"/>
              <a:gd name="T1" fmla="*/ 0 h 744"/>
              <a:gd name="T2" fmla="*/ 219 w 219"/>
              <a:gd name="T3" fmla="*/ 314 h 744"/>
              <a:gd name="T4" fmla="*/ 219 w 219"/>
              <a:gd name="T5" fmla="*/ 744 h 744"/>
              <a:gd name="T6" fmla="*/ 0 w 219"/>
              <a:gd name="T7" fmla="*/ 430 h 744"/>
              <a:gd name="T8" fmla="*/ 0 w 219"/>
              <a:gd name="T9" fmla="*/ 0 h 744"/>
              <a:gd name="connsiteX0" fmla="*/ 0 w 10000"/>
              <a:gd name="connsiteY0" fmla="*/ 0 h 10000"/>
              <a:gd name="connsiteX1" fmla="*/ 6910 w 10000"/>
              <a:gd name="connsiteY1" fmla="*/ 2903 h 10000"/>
              <a:gd name="connsiteX2" fmla="*/ 10000 w 10000"/>
              <a:gd name="connsiteY2" fmla="*/ 10000 h 10000"/>
              <a:gd name="connsiteX3" fmla="*/ 0 w 10000"/>
              <a:gd name="connsiteY3" fmla="*/ 5780 h 10000"/>
              <a:gd name="connsiteX4" fmla="*/ 0 w 10000"/>
              <a:gd name="connsiteY4" fmla="*/ 0 h 10000"/>
              <a:gd name="connsiteX0" fmla="*/ 0 w 6910"/>
              <a:gd name="connsiteY0" fmla="*/ 0 h 8544"/>
              <a:gd name="connsiteX1" fmla="*/ 6910 w 6910"/>
              <a:gd name="connsiteY1" fmla="*/ 2903 h 8544"/>
              <a:gd name="connsiteX2" fmla="*/ 6910 w 6910"/>
              <a:gd name="connsiteY2" fmla="*/ 8544 h 8544"/>
              <a:gd name="connsiteX3" fmla="*/ 0 w 6910"/>
              <a:gd name="connsiteY3" fmla="*/ 5780 h 8544"/>
              <a:gd name="connsiteX4" fmla="*/ 0 w 6910"/>
              <a:gd name="connsiteY4" fmla="*/ 0 h 8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0" h="8544">
                <a:moveTo>
                  <a:pt x="0" y="0"/>
                </a:moveTo>
                <a:lnTo>
                  <a:pt x="6910" y="2903"/>
                </a:lnTo>
                <a:lnTo>
                  <a:pt x="6910" y="8544"/>
                </a:lnTo>
                <a:lnTo>
                  <a:pt x="0" y="5780"/>
                </a:lnTo>
                <a:lnTo>
                  <a:pt x="0" y="0"/>
                </a:lnTo>
                <a:close/>
              </a:path>
            </a:pathLst>
          </a:custGeom>
          <a:gradFill flip="none" rotWithShape="0">
            <a:gsLst>
              <a:gs pos="47000">
                <a:srgbClr val="AF0707"/>
              </a:gs>
              <a:gs pos="100000">
                <a:srgbClr val="7F1B1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lvl="0" algn="ctr"/>
            <a:endParaRPr lang="en-US" dirty="0">
              <a:latin typeface="Foundry Gridnik Medium" pitchFamily="50" charset="0"/>
            </a:endParaRPr>
          </a:p>
        </p:txBody>
      </p:sp>
      <p:sp>
        <p:nvSpPr>
          <p:cNvPr id="16" name="Rectangle 15"/>
          <p:cNvSpPr/>
          <p:nvPr userDrawn="1"/>
        </p:nvSpPr>
        <p:spPr bwMode="invGray">
          <a:xfrm>
            <a:off x="99340" y="6445124"/>
            <a:ext cx="403273" cy="276977"/>
          </a:xfrm>
          <a:prstGeom prst="rect">
            <a:avLst/>
          </a:prstGeom>
        </p:spPr>
        <p:txBody>
          <a:bodyPr wrap="none" lIns="121899" tIns="60949" rIns="121899" bIns="60949">
            <a:spAutoFit/>
          </a:bodyPr>
          <a:lstStyle/>
          <a:p>
            <a:pPr algn="ctr"/>
            <a:fld id="{259F4B34-A25D-4DEF-97BC-C4D92417BF9B}" type="slidenum">
              <a:rPr lang="en-US" sz="1000" smtClean="0">
                <a:solidFill>
                  <a:schemeClr val="bg1"/>
                </a:solidFill>
                <a:latin typeface="Arial" pitchFamily="34" charset="0"/>
                <a:cs typeface="Arial" pitchFamily="34" charset="0"/>
              </a:rPr>
              <a:pPr algn="ctr"/>
              <a:t>‹#›</a:t>
            </a:fld>
            <a:endParaRPr lang="ru-RU" sz="1000" dirty="0">
              <a:solidFill>
                <a:schemeClr val="bg1"/>
              </a:solidFill>
              <a:latin typeface="Arial" pitchFamily="34" charset="0"/>
              <a:cs typeface="Arial" pitchFamily="34" charset="0"/>
            </a:endParaRPr>
          </a:p>
        </p:txBody>
      </p:sp>
      <p:pic>
        <p:nvPicPr>
          <p:cNvPr id="1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11010766" y="6531450"/>
            <a:ext cx="1009936" cy="162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itle 28"/>
          <p:cNvSpPr>
            <a:spLocks noGrp="1"/>
          </p:cNvSpPr>
          <p:nvPr>
            <p:ph type="title"/>
          </p:nvPr>
        </p:nvSpPr>
        <p:spPr bwMode="gray">
          <a:xfrm>
            <a:off x="283725" y="255906"/>
            <a:ext cx="11905100" cy="597132"/>
          </a:xfrm>
          <a:prstGeom prst="rect">
            <a:avLst/>
          </a:prstGeom>
        </p:spPr>
        <p:txBody>
          <a:bodyPr wrap="square" lIns="121899" tIns="60949" rIns="121899" bIns="60949" anchor="ctr" anchorCtr="0"/>
          <a:lstStyle>
            <a:lvl1pPr marL="0" algn="l" defTabSz="1218987" rtl="0" eaLnBrk="1" latinLnBrk="0" hangingPunct="1">
              <a:lnSpc>
                <a:spcPct val="100000"/>
              </a:lnSpc>
              <a:spcBef>
                <a:spcPct val="0"/>
              </a:spcBef>
              <a:buNone/>
              <a:tabLst>
                <a:tab pos="1218987" algn="l"/>
              </a:tabLst>
              <a:defRPr lang="en-US" sz="3600" kern="1200" cap="none" spc="0" baseline="0" dirty="0">
                <a:solidFill>
                  <a:schemeClr val="bg1"/>
                </a:solidFill>
                <a:latin typeface="Arial" pitchFamily="34" charset="0"/>
                <a:ea typeface="+mn-ea"/>
                <a:cs typeface="Arial" pitchFamily="34" charset="0"/>
              </a:defRPr>
            </a:lvl1pPr>
          </a:lstStyle>
          <a:p>
            <a:r>
              <a:rPr lang="en-US" smtClean="0"/>
              <a:t>Click to edit Master title style</a:t>
            </a:r>
            <a:endParaRPr lang="en-US" dirty="0"/>
          </a:p>
        </p:txBody>
      </p:sp>
      <p:sp>
        <p:nvSpPr>
          <p:cNvPr id="24" name="Freeform 12"/>
          <p:cNvSpPr>
            <a:spLocks/>
          </p:cNvSpPr>
          <p:nvPr userDrawn="1"/>
        </p:nvSpPr>
        <p:spPr bwMode="gray">
          <a:xfrm>
            <a:off x="18" y="253524"/>
            <a:ext cx="205442" cy="792721"/>
          </a:xfrm>
          <a:custGeom>
            <a:avLst/>
            <a:gdLst>
              <a:gd name="T0" fmla="*/ 0 w 215"/>
              <a:gd name="T1" fmla="*/ 308 h 703"/>
              <a:gd name="T2" fmla="*/ 0 w 215"/>
              <a:gd name="T3" fmla="*/ 703 h 703"/>
              <a:gd name="T4" fmla="*/ 215 w 215"/>
              <a:gd name="T5" fmla="*/ 395 h 703"/>
              <a:gd name="T6" fmla="*/ 215 w 215"/>
              <a:gd name="T7" fmla="*/ 0 h 703"/>
              <a:gd name="T8" fmla="*/ 0 w 215"/>
              <a:gd name="T9" fmla="*/ 308 h 703"/>
              <a:gd name="connsiteX0" fmla="*/ 0 w 10000"/>
              <a:gd name="connsiteY0" fmla="*/ 4381 h 7400"/>
              <a:gd name="connsiteX1" fmla="*/ 6119 w 10000"/>
              <a:gd name="connsiteY1" fmla="*/ 7400 h 7400"/>
              <a:gd name="connsiteX2" fmla="*/ 10000 w 10000"/>
              <a:gd name="connsiteY2" fmla="*/ 5619 h 7400"/>
              <a:gd name="connsiteX3" fmla="*/ 10000 w 10000"/>
              <a:gd name="connsiteY3" fmla="*/ 0 h 7400"/>
              <a:gd name="connsiteX4" fmla="*/ 0 w 10000"/>
              <a:gd name="connsiteY4" fmla="*/ 4381 h 7400"/>
              <a:gd name="connsiteX0" fmla="*/ 0 w 3881"/>
              <a:gd name="connsiteY0" fmla="*/ 2482 h 10000"/>
              <a:gd name="connsiteX1" fmla="*/ 0 w 3881"/>
              <a:gd name="connsiteY1" fmla="*/ 10000 h 10000"/>
              <a:gd name="connsiteX2" fmla="*/ 3881 w 3881"/>
              <a:gd name="connsiteY2" fmla="*/ 7593 h 10000"/>
              <a:gd name="connsiteX3" fmla="*/ 3881 w 3881"/>
              <a:gd name="connsiteY3" fmla="*/ 0 h 10000"/>
              <a:gd name="connsiteX4" fmla="*/ 0 w 3881"/>
              <a:gd name="connsiteY4" fmla="*/ 2482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1" h="10000">
                <a:moveTo>
                  <a:pt x="0" y="2482"/>
                </a:moveTo>
                <a:lnTo>
                  <a:pt x="0" y="10000"/>
                </a:lnTo>
                <a:lnTo>
                  <a:pt x="3881" y="7593"/>
                </a:lnTo>
                <a:lnTo>
                  <a:pt x="3881" y="0"/>
                </a:lnTo>
                <a:lnTo>
                  <a:pt x="0" y="2482"/>
                </a:lnTo>
                <a:close/>
              </a:path>
            </a:pathLst>
          </a:custGeom>
          <a:gradFill flip="none" rotWithShape="0">
            <a:gsLst>
              <a:gs pos="47000">
                <a:srgbClr val="AF0707"/>
              </a:gs>
              <a:gs pos="100000">
                <a:srgbClr val="7F1B1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9" tIns="60949" rIns="121899" bIns="60949" numCol="1" spcCol="0" rtlCol="0" fromWordArt="0" anchor="ctr" anchorCtr="0" forceAA="0" compatLnSpc="1">
            <a:prstTxWarp prst="textNoShape">
              <a:avLst/>
            </a:prstTxWarp>
            <a:noAutofit/>
          </a:bodyPr>
          <a:lstStyle/>
          <a:p>
            <a:pPr algn="ctr"/>
            <a:endParaRPr lang="en-US" dirty="0">
              <a:solidFill>
                <a:schemeClr val="lt1"/>
              </a:solidFill>
              <a:latin typeface="Foundry Gridnik Medium" pitchFamily="50" charset="0"/>
            </a:endParaRPr>
          </a:p>
        </p:txBody>
      </p:sp>
      <p:sp>
        <p:nvSpPr>
          <p:cNvPr id="26" name="Footer Placeholder 25"/>
          <p:cNvSpPr>
            <a:spLocks noGrp="1"/>
          </p:cNvSpPr>
          <p:nvPr>
            <p:ph type="ftr" sz="quarter" idx="13"/>
          </p:nvPr>
        </p:nvSpPr>
        <p:spPr/>
        <p:txBody>
          <a:bodyPr/>
          <a:lstStyle/>
          <a:p>
            <a:r>
              <a:rPr lang="en-US" sz="1000" cap="all"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164735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41586" y="6514720"/>
            <a:ext cx="3200556" cy="153888"/>
          </a:xfrm>
          <a:prstGeom prst="rect">
            <a:avLst/>
          </a:prstGeom>
        </p:spPr>
        <p:txBody>
          <a:bodyPr vert="horz" wrap="none" lIns="36000" tIns="0" rIns="36000" bIns="0" rtlCol="0" anchor="ctr">
            <a:spAutoFit/>
          </a:bodyPr>
          <a:lstStyle>
            <a:lvl1pPr marL="0" marR="0" indent="0" algn="l" defTabSz="1218987"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en-US" sz="1000" cap="all" dirty="0" smtClean="0">
                <a:solidFill>
                  <a:srgbClr val="939598"/>
                </a:solidFill>
                <a:cs typeface="Arial" pitchFamily="34" charset="0"/>
              </a:rPr>
              <a:t>2013 LENOVO INTERNAL. All rights reserved.</a:t>
            </a:r>
            <a:endParaRPr lang="en-US" sz="1000" cap="all" dirty="0">
              <a:solidFill>
                <a:srgbClr val="939598"/>
              </a:solidFill>
              <a:cs typeface="Arial" pitchFamily="34" charset="0"/>
            </a:endParaRPr>
          </a:p>
        </p:txBody>
      </p:sp>
    </p:spTree>
    <p:extLst>
      <p:ext uri="{BB962C8B-B14F-4D97-AF65-F5344CB8AC3E}">
        <p14:creationId xmlns:p14="http://schemas.microsoft.com/office/powerpoint/2010/main" val="36330272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54" r:id="rId3"/>
    <p:sldLayoutId id="2147483672" r:id="rId4"/>
    <p:sldLayoutId id="2147483661" r:id="rId5"/>
    <p:sldLayoutId id="2147483671" r:id="rId6"/>
    <p:sldLayoutId id="2147483650" r:id="rId7"/>
    <p:sldLayoutId id="2147483673" r:id="rId8"/>
    <p:sldLayoutId id="2147483662" r:id="rId9"/>
    <p:sldLayoutId id="2147483674" r:id="rId10"/>
    <p:sldLayoutId id="2147483657" r:id="rId11"/>
    <p:sldLayoutId id="2147483676" r:id="rId12"/>
    <p:sldLayoutId id="2147483659" r:id="rId13"/>
    <p:sldLayoutId id="2147483675" r:id="rId14"/>
    <p:sldLayoutId id="2147483668" r:id="rId15"/>
    <p:sldLayoutId id="2147483677"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ctr" defTabSz="1218987" rtl="0" eaLnBrk="1" latinLnBrk="0" hangingPunct="1">
        <a:spcBef>
          <a:spcPct val="0"/>
        </a:spcBef>
        <a:buNone/>
        <a:defRPr sz="4300" kern="1200" cap="all" baseline="0">
          <a:solidFill>
            <a:schemeClr val="tx1"/>
          </a:solidFill>
          <a:latin typeface="Arial" pitchFamily="34" charset="0"/>
          <a:ea typeface="+mj-ea"/>
          <a:cs typeface="Arial" pitchFamily="34" charset="0"/>
        </a:defRPr>
      </a:lvl1pPr>
    </p:titleStyle>
    <p:bodyStyle>
      <a:lvl1pPr marL="457120" indent="-457120" algn="l" defTabSz="1218987" rtl="0" eaLnBrk="1" latinLnBrk="0" hangingPunct="1">
        <a:spcBef>
          <a:spcPct val="20000"/>
        </a:spcBef>
        <a:buClr>
          <a:schemeClr val="tx2"/>
        </a:buClr>
        <a:buFont typeface="Wingdings" pitchFamily="2" charset="2"/>
        <a:buChar char="§"/>
        <a:defRPr sz="4300" kern="1200">
          <a:solidFill>
            <a:schemeClr val="tx1"/>
          </a:solidFill>
          <a:latin typeface="Arial" pitchFamily="34" charset="0"/>
          <a:ea typeface="+mn-ea"/>
          <a:cs typeface="Arial" pitchFamily="34" charset="0"/>
        </a:defRPr>
      </a:lvl1pPr>
      <a:lvl2pPr marL="990427" indent="-380933" algn="l" defTabSz="1218987" rtl="0" eaLnBrk="1" latinLnBrk="0" hangingPunct="1">
        <a:spcBef>
          <a:spcPct val="20000"/>
        </a:spcBef>
        <a:buClr>
          <a:schemeClr val="tx2"/>
        </a:buClr>
        <a:buFont typeface="Wingdings" pitchFamily="2" charset="2"/>
        <a:buChar char="§"/>
        <a:defRPr sz="3700" kern="1200">
          <a:solidFill>
            <a:schemeClr val="tx1"/>
          </a:solidFill>
          <a:latin typeface="Arial" pitchFamily="34" charset="0"/>
          <a:ea typeface="+mn-ea"/>
          <a:cs typeface="Arial" pitchFamily="34" charset="0"/>
        </a:defRPr>
      </a:lvl2pPr>
      <a:lvl3pPr marL="1523733" indent="-304747" algn="l" defTabSz="1218987" rtl="0" eaLnBrk="1" latinLnBrk="0" hangingPunct="1">
        <a:spcBef>
          <a:spcPct val="20000"/>
        </a:spcBef>
        <a:buClr>
          <a:schemeClr val="tx2"/>
        </a:buClr>
        <a:buFont typeface="Wingdings" pitchFamily="2" charset="2"/>
        <a:buChar char="§"/>
        <a:defRPr sz="3200" kern="1200">
          <a:solidFill>
            <a:schemeClr val="tx1"/>
          </a:solidFill>
          <a:latin typeface="Arial" pitchFamily="34" charset="0"/>
          <a:ea typeface="+mn-ea"/>
          <a:cs typeface="Arial" pitchFamily="34" charset="0"/>
        </a:defRPr>
      </a:lvl3pPr>
      <a:lvl4pPr marL="2133227"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4pPr>
      <a:lvl5pPr marL="2742720" indent="-304747" algn="l" defTabSz="1218987" rtl="0" eaLnBrk="1" latinLnBrk="0" hangingPunct="1">
        <a:spcBef>
          <a:spcPct val="20000"/>
        </a:spcBef>
        <a:buClr>
          <a:schemeClr val="tx2"/>
        </a:buClr>
        <a:buFont typeface="Wingdings" pitchFamily="2" charset="2"/>
        <a:buChar char="§"/>
        <a:defRPr sz="2700" kern="1200">
          <a:solidFill>
            <a:schemeClr val="tx1"/>
          </a:solidFill>
          <a:latin typeface="Arial" pitchFamily="34" charset="0"/>
          <a:ea typeface="+mn-ea"/>
          <a:cs typeface="Arial"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7.png"/><Relationship Id="rId7"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4.png"/><Relationship Id="rId5" Type="http://schemas.microsoft.com/office/2007/relationships/hdphoto" Target="../media/hdphoto2.wdp"/><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jpeg"/><Relationship Id="rId4" Type="http://schemas.openxmlformats.org/officeDocument/2006/relationships/image" Target="../media/image34.pn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7.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30.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pPr>
              <a:lnSpc>
                <a:spcPts val="6400"/>
              </a:lnSpc>
            </a:pPr>
            <a:r>
              <a:rPr lang="ru-RU" sz="4400" dirty="0" smtClean="0"/>
              <a:t>Частное облако ThinkServer EMC VSPEX с VMware vSphere</a:t>
            </a:r>
            <a:endParaRPr lang="ru-RU" sz="4400"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488189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8872" y="1775064"/>
            <a:ext cx="4271294" cy="4182922"/>
          </a:xfrm>
          <a:prstGeom prst="rect">
            <a:avLst/>
          </a:prstGeom>
        </p:spPr>
      </p:pic>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
        <p:nvSpPr>
          <p:cNvPr id="15" name="Rectangle 2"/>
          <p:cNvSpPr txBox="1">
            <a:spLocks noChangeArrowheads="1"/>
          </p:cNvSpPr>
          <p:nvPr/>
        </p:nvSpPr>
        <p:spPr bwMode="gray">
          <a:xfrm>
            <a:off x="424089" y="299357"/>
            <a:ext cx="10386785" cy="472168"/>
          </a:xfrm>
          <a:prstGeom prst="rect">
            <a:avLst/>
          </a:prstGeom>
        </p:spPr>
        <p:txBody>
          <a:bodyPr wrap="square" lIns="121899" tIns="60949" rIns="121899" bIns="60949" anchor="ctr" anchorCtr="0"/>
          <a:lstStyle/>
          <a:p>
            <a:pPr marL="0" marR="0" lvl="0" indent="0" algn="l" defTabSz="1218987" rtl="0" eaLnBrk="1" fontAlgn="auto" latinLnBrk="0" hangingPunct="1">
              <a:lnSpc>
                <a:spcPct val="100000"/>
              </a:lnSpc>
              <a:spcBef>
                <a:spcPct val="0"/>
              </a:spcBef>
              <a:spcAft>
                <a:spcPts val="0"/>
              </a:spcAft>
              <a:buClrTx/>
              <a:buSzTx/>
              <a:buFontTx/>
              <a:buNone/>
              <a:tabLst>
                <a:tab pos="1218987" algn="l"/>
              </a:tabLst>
              <a:defRPr/>
            </a:pPr>
            <a:r>
              <a:rPr kumimoji="0" lang="ru-RU" sz="3600" b="0" i="0" u="none" strike="noStrike" cap="none" baseline="0" noProof="0" dirty="0" smtClean="0">
                <a:ln>
                  <a:noFill/>
                </a:ln>
                <a:solidFill>
                  <a:schemeClr val="bg1"/>
                </a:solidFill>
                <a:effectLst/>
                <a:uLnTx/>
                <a:uFillTx/>
                <a:latin typeface="+mj-lt"/>
              </a:rPr>
              <a:t>Частное облако VSPEX для</a:t>
            </a:r>
            <a:r>
              <a:rPr kumimoji="0" lang="ru-RU" sz="3600" b="0" i="0" u="none" strike="noStrike" cap="none" noProof="0" dirty="0" smtClean="0">
                <a:ln>
                  <a:noFill/>
                </a:ln>
                <a:solidFill>
                  <a:schemeClr val="bg1"/>
                </a:solidFill>
                <a:effectLst/>
                <a:uLnTx/>
                <a:uFillTx/>
                <a:latin typeface="+mj-lt"/>
              </a:rPr>
              <a:t> СМБ/филиалов</a:t>
            </a:r>
            <a:endParaRPr kumimoji="0" lang="ru-RU" sz="3600" b="0" i="0" u="none" strike="noStrike" kern="1200" cap="none" spc="0" normalizeH="0" baseline="0" noProof="0" dirty="0" smtClean="0">
              <a:ln>
                <a:noFill/>
              </a:ln>
              <a:solidFill>
                <a:schemeClr val="bg1"/>
              </a:solidFill>
              <a:effectLst/>
              <a:uLnTx/>
              <a:uFillTx/>
              <a:latin typeface="+mj-lt"/>
              <a:ea typeface="+mn-ea"/>
              <a:cs typeface="Arial" pitchFamily="34" charset="0"/>
            </a:endParaRPr>
          </a:p>
        </p:txBody>
      </p:sp>
      <p:sp>
        <p:nvSpPr>
          <p:cNvPr id="20" name="Rectangle 19"/>
          <p:cNvSpPr/>
          <p:nvPr/>
        </p:nvSpPr>
        <p:spPr>
          <a:xfrm>
            <a:off x="177219" y="1360018"/>
            <a:ext cx="7701654" cy="4849053"/>
          </a:xfrm>
          <a:prstGeom prst="rect">
            <a:avLst/>
          </a:prstGeom>
        </p:spPr>
        <p:txBody>
          <a:bodyPr wrap="square">
            <a:normAutofit fontScale="92500" lnSpcReduction="10000"/>
          </a:bodyPr>
          <a:lstStyle/>
          <a:p>
            <a:pPr marL="0" lvl="1" eaLnBrk="0" fontAlgn="base" hangingPunct="0">
              <a:spcBef>
                <a:spcPct val="30000"/>
              </a:spcBef>
              <a:spcAft>
                <a:spcPct val="0"/>
              </a:spcAft>
              <a:buClr>
                <a:srgbClr val="007DC3"/>
              </a:buClr>
              <a:buSzPct val="100000"/>
              <a:defRPr/>
            </a:pPr>
            <a:r>
              <a:rPr lang="ru-RU" dirty="0">
                <a:solidFill>
                  <a:srgbClr val="7F7F7F"/>
                </a:solidFill>
              </a:rPr>
              <a:t>Оптимизировано для упрощения виртуализации</a:t>
            </a:r>
            <a:r>
              <a:rPr dirty="0"/>
              <a:t/>
            </a:r>
            <a:br>
              <a:rPr dirty="0"/>
            </a:br>
            <a:endParaRPr lang="ru-RU" sz="1400" dirty="0">
              <a:solidFill>
                <a:srgbClr val="7F7F7F"/>
              </a:solidFill>
              <a:cs typeface="Arial" charset="0"/>
            </a:endParaRPr>
          </a:p>
          <a:p>
            <a:pPr marL="457120" lvl="1" indent="-457120" fontAlgn="base">
              <a:spcBef>
                <a:spcPct val="20000"/>
              </a:spcBef>
              <a:spcAft>
                <a:spcPts val="600"/>
              </a:spcAft>
              <a:buClr>
                <a:schemeClr val="tx2"/>
              </a:buClr>
              <a:buSzPct val="100000"/>
              <a:buFont typeface="Arial" panose="020B0604020202020204" pitchFamily="34" charset="0"/>
              <a:buChar char="•"/>
              <a:defRPr/>
            </a:pPr>
            <a:r>
              <a:rPr lang="ru-RU" dirty="0">
                <a:solidFill>
                  <a:schemeClr val="bg2"/>
                </a:solidFill>
              </a:rPr>
              <a:t>Экономичное решение для сред малого бизнеса</a:t>
            </a:r>
          </a:p>
          <a:p>
            <a:pPr marL="457120" lvl="1" indent="-457120" fontAlgn="base">
              <a:spcBef>
                <a:spcPct val="20000"/>
              </a:spcBef>
              <a:spcAft>
                <a:spcPts val="600"/>
              </a:spcAft>
              <a:buClr>
                <a:schemeClr val="tx2"/>
              </a:buClr>
              <a:buSzPct val="100000"/>
              <a:buFont typeface="Arial" panose="020B0604020202020204" pitchFamily="34" charset="0"/>
              <a:buChar char="•"/>
              <a:defRPr/>
            </a:pPr>
            <a:r>
              <a:rPr lang="ru-RU" dirty="0">
                <a:solidFill>
                  <a:schemeClr val="bg2"/>
                </a:solidFill>
              </a:rPr>
              <a:t>Централизованное управление </a:t>
            </a:r>
          </a:p>
          <a:p>
            <a:pPr marL="457120" lvl="1" indent="-457120" fontAlgn="base">
              <a:spcBef>
                <a:spcPct val="20000"/>
              </a:spcBef>
              <a:spcAft>
                <a:spcPts val="600"/>
              </a:spcAft>
              <a:buClr>
                <a:schemeClr val="tx2"/>
              </a:buClr>
              <a:buSzPct val="100000"/>
              <a:buFont typeface="Arial" panose="020B0604020202020204" pitchFamily="34" charset="0"/>
              <a:buChar char="•"/>
              <a:defRPr/>
            </a:pPr>
            <a:r>
              <a:rPr lang="ru-RU" dirty="0">
                <a:solidFill>
                  <a:schemeClr val="bg2"/>
                </a:solidFill>
              </a:rPr>
              <a:t>Настройка за несколько щелчков мышью </a:t>
            </a:r>
          </a:p>
          <a:p>
            <a:pPr marL="457120" lvl="1" indent="-457120" fontAlgn="base">
              <a:spcBef>
                <a:spcPct val="20000"/>
              </a:spcBef>
              <a:spcAft>
                <a:spcPts val="600"/>
              </a:spcAft>
              <a:buClr>
                <a:schemeClr val="tx2"/>
              </a:buClr>
              <a:buSzPct val="100000"/>
              <a:buFont typeface="Arial" panose="020B0604020202020204" pitchFamily="34" charset="0"/>
              <a:buChar char="•"/>
              <a:defRPr/>
            </a:pPr>
            <a:r>
              <a:rPr lang="ru-RU" dirty="0">
                <a:solidFill>
                  <a:schemeClr val="bg2"/>
                </a:solidFill>
              </a:rPr>
              <a:t>Встроенные средства создания снимков и репликации</a:t>
            </a:r>
          </a:p>
          <a:p>
            <a:pPr marL="457120" lvl="1" indent="-457120" fontAlgn="base">
              <a:spcBef>
                <a:spcPct val="20000"/>
              </a:spcBef>
              <a:spcAft>
                <a:spcPts val="600"/>
              </a:spcAft>
              <a:buClr>
                <a:schemeClr val="tx2"/>
              </a:buClr>
              <a:buSzPct val="100000"/>
              <a:buFont typeface="Arial" panose="020B0604020202020204" pitchFamily="34" charset="0"/>
              <a:buChar char="•"/>
              <a:defRPr/>
            </a:pPr>
            <a:r>
              <a:rPr lang="ru-RU" dirty="0">
                <a:solidFill>
                  <a:schemeClr val="bg2"/>
                </a:solidFill>
              </a:rPr>
              <a:t>Упрощенное использование и управление </a:t>
            </a:r>
          </a:p>
          <a:p>
            <a:pPr marL="457120" lvl="1" indent="-457120" fontAlgn="base">
              <a:spcBef>
                <a:spcPct val="20000"/>
              </a:spcBef>
              <a:spcAft>
                <a:spcPts val="600"/>
              </a:spcAft>
              <a:buClr>
                <a:schemeClr val="tx2"/>
              </a:buClr>
              <a:buSzPct val="100000"/>
              <a:buFont typeface="Arial" panose="020B0604020202020204" pitchFamily="34" charset="0"/>
              <a:buChar char="•"/>
              <a:defRPr/>
            </a:pPr>
            <a:r>
              <a:rPr lang="ru-RU" dirty="0">
                <a:solidFill>
                  <a:schemeClr val="bg2"/>
                </a:solidFill>
              </a:rPr>
              <a:t>Мастера систем хранения данных для VMware vSphere</a:t>
            </a:r>
            <a:endParaRPr lang="ru-RU" dirty="0">
              <a:solidFill>
                <a:schemeClr val="bg2"/>
              </a:solidFill>
              <a:cs typeface="Arial" pitchFamily="34" charset="0"/>
            </a:endParaRPr>
          </a:p>
          <a:p>
            <a:pPr marL="457120" lvl="1" indent="-457120" fontAlgn="base">
              <a:spcBef>
                <a:spcPct val="20000"/>
              </a:spcBef>
              <a:spcAft>
                <a:spcPts val="600"/>
              </a:spcAft>
              <a:buClr>
                <a:schemeClr val="tx2"/>
              </a:buClr>
              <a:buSzPct val="100000"/>
              <a:buFont typeface="Arial" panose="020B0604020202020204" pitchFamily="34" charset="0"/>
              <a:buChar char="•"/>
              <a:defRPr/>
            </a:pPr>
            <a:r>
              <a:rPr lang="ru-RU" dirty="0">
                <a:solidFill>
                  <a:schemeClr val="bg2"/>
                </a:solidFill>
              </a:rPr>
              <a:t>Гибкий выбор вариантов технологий резервного копирования от EMC </a:t>
            </a:r>
          </a:p>
        </p:txBody>
      </p:sp>
      <p:cxnSp>
        <p:nvCxnSpPr>
          <p:cNvPr id="6" name="Straight Connector 5"/>
          <p:cNvCxnSpPr/>
          <p:nvPr/>
        </p:nvCxnSpPr>
        <p:spPr>
          <a:xfrm flipV="1">
            <a:off x="6789107" y="5951722"/>
            <a:ext cx="5311035" cy="125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0421" y="1788020"/>
            <a:ext cx="11723382" cy="4649239"/>
          </a:xfrm>
        </p:spPr>
        <p:txBody>
          <a:bodyPr/>
          <a:lstStyle/>
          <a:p>
            <a:pPr>
              <a:buFont typeface="Arial" panose="020B0604020202020204" pitchFamily="34" charset="0"/>
              <a:buChar char="•"/>
            </a:pPr>
            <a:r>
              <a:rPr lang="ru-RU" dirty="0" smtClean="0">
                <a:solidFill>
                  <a:schemeClr val="tx1"/>
                </a:solidFill>
              </a:rPr>
              <a:t>Lenovo ThinkServer — проверенная инфраструктура EMC VSPEX, созданная на основе лучших в своем классе технологий и обеспечивающая полное решение для виртуализации, которое позволит вам принять информированное решение, выбирая гипервизор, вычисления, сеть и уровни хранения и определяя их конфигурацию.</a:t>
            </a:r>
          </a:p>
          <a:p>
            <a:pPr>
              <a:buFont typeface="Arial" panose="020B0604020202020204" pitchFamily="34" charset="0"/>
              <a:buChar char="•"/>
            </a:pPr>
            <a:r>
              <a:rPr lang="ru-RU" dirty="0" smtClean="0">
                <a:solidFill>
                  <a:schemeClr val="tx1"/>
                </a:solidFill>
              </a:rPr>
              <a:t>Ресурсы, необходимые для заданного количества виртуальных машин балансируются на основе эталонной рабочей нагрузки  </a:t>
            </a:r>
          </a:p>
          <a:p>
            <a:pPr>
              <a:buFont typeface="Arial" panose="020B0604020202020204" pitchFamily="34" charset="0"/>
              <a:buChar char="•"/>
            </a:pPr>
            <a:r>
              <a:rPr lang="ru-RU" dirty="0" smtClean="0">
                <a:solidFill>
                  <a:schemeClr val="tx1"/>
                </a:solidFill>
              </a:rPr>
              <a:t>Проектирование и архитектура уже выполнены за вас и задокументированы:</a:t>
            </a:r>
          </a:p>
          <a:p>
            <a:pPr lvl="1"/>
            <a:r>
              <a:rPr lang="ru-RU" dirty="0" smtClean="0">
                <a:solidFill>
                  <a:schemeClr val="tx1"/>
                </a:solidFill>
              </a:rPr>
              <a:t>Требования к программным и аппаратным ресурсам</a:t>
            </a:r>
          </a:p>
          <a:p>
            <a:pPr lvl="1"/>
            <a:r>
              <a:rPr lang="ru-RU" dirty="0" smtClean="0">
                <a:solidFill>
                  <a:schemeClr val="tx1"/>
                </a:solidFill>
              </a:rPr>
              <a:t>Указания по конфигурации памяти, сети и хранилищ</a:t>
            </a:r>
          </a:p>
          <a:p>
            <a:pPr lvl="1"/>
            <a:r>
              <a:rPr lang="ru-RU" dirty="0" smtClean="0">
                <a:solidFill>
                  <a:schemeClr val="tx1"/>
                </a:solidFill>
              </a:rPr>
              <a:t>Высокая доступность и отказоустойчивость</a:t>
            </a:r>
          </a:p>
          <a:p>
            <a:pPr lvl="1"/>
            <a:r>
              <a:rPr lang="ru-RU" dirty="0" smtClean="0">
                <a:solidFill>
                  <a:schemeClr val="tx1"/>
                </a:solidFill>
              </a:rPr>
              <a:t>Указания по определению конфигурации и эталонные нагрузки</a:t>
            </a:r>
          </a:p>
          <a:p>
            <a:endParaRPr lang="ru-RU" dirty="0"/>
          </a:p>
        </p:txBody>
      </p:sp>
      <p:sp>
        <p:nvSpPr>
          <p:cNvPr id="3" name="Text Placeholder 2"/>
          <p:cNvSpPr>
            <a:spLocks noGrp="1"/>
          </p:cNvSpPr>
          <p:nvPr>
            <p:ph type="body" idx="10"/>
          </p:nvPr>
        </p:nvSpPr>
        <p:spPr/>
        <p:txBody>
          <a:bodyPr/>
          <a:lstStyle/>
          <a:p>
            <a:r>
              <a:rPr lang="ru-RU" dirty="0" smtClean="0"/>
              <a:t>Быстрый старт внедрения частного облака</a:t>
            </a:r>
            <a:endParaRPr lang="ru-RU" dirty="0"/>
          </a:p>
        </p:txBody>
      </p:sp>
      <p:sp>
        <p:nvSpPr>
          <p:cNvPr id="4" name="Title 3"/>
          <p:cNvSpPr>
            <a:spLocks noGrp="1"/>
          </p:cNvSpPr>
          <p:nvPr>
            <p:ph type="title"/>
          </p:nvPr>
        </p:nvSpPr>
        <p:spPr/>
        <p:txBody>
          <a:bodyPr/>
          <a:lstStyle/>
          <a:p>
            <a:r>
              <a:rPr lang="ru-RU" dirty="0" smtClean="0"/>
              <a:t>Предложение ThinkServer VSPEX</a:t>
            </a:r>
            <a:endParaRPr lang="ru-RU" dirty="0"/>
          </a:p>
        </p:txBody>
      </p:sp>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3" descr="Cloud1-VMware-lg-300dpi.png"/>
          <p:cNvPicPr>
            <a:picLocks noChangeAspect="1"/>
          </p:cNvPicPr>
          <p:nvPr/>
        </p:nvPicPr>
        <p:blipFill>
          <a:blip r:embed="rId3" cstate="print">
            <a:extLst>
              <a:ext uri="{BEBA8EAE-BF5A-486C-A8C5-ECC9F3942E4B}">
                <a14:imgProps xmlns:a14="http://schemas.microsoft.com/office/drawing/2010/main">
                  <a14:imgLayer r:embed="rId4">
                    <a14:imgEffect>
                      <a14:artisticGlowDiffused intensity="6"/>
                    </a14:imgEffect>
                  </a14:imgLayer>
                </a14:imgProps>
              </a:ext>
            </a:extLst>
          </a:blip>
          <a:srcRect/>
          <a:stretch>
            <a:fillRect/>
          </a:stretch>
        </p:blipFill>
        <p:spPr bwMode="auto">
          <a:xfrm>
            <a:off x="8495105" y="3902799"/>
            <a:ext cx="3594199" cy="1643633"/>
          </a:xfrm>
          <a:prstGeom prst="rect">
            <a:avLst/>
          </a:prstGeom>
          <a:noFill/>
          <a:ln w="9525">
            <a:noFill/>
            <a:miter lim="800000"/>
            <a:headEnd/>
            <a:tailEnd/>
          </a:ln>
        </p:spPr>
      </p:pic>
      <p:sp>
        <p:nvSpPr>
          <p:cNvPr id="2" name="Content Placeholder 1"/>
          <p:cNvSpPr>
            <a:spLocks noGrp="1"/>
          </p:cNvSpPr>
          <p:nvPr>
            <p:ph sz="half" idx="1"/>
          </p:nvPr>
        </p:nvSpPr>
        <p:spPr>
          <a:xfrm>
            <a:off x="277144" y="1795884"/>
            <a:ext cx="11381455" cy="4649239"/>
          </a:xfrm>
        </p:spPr>
        <p:txBody>
          <a:bodyPr/>
          <a:lstStyle/>
          <a:p>
            <a:pPr>
              <a:buFont typeface="Arial" panose="020B0604020202020204" pitchFamily="34" charset="0"/>
              <a:buChar char="•"/>
            </a:pPr>
            <a:r>
              <a:rPr lang="ru-RU" dirty="0" smtClean="0">
                <a:solidFill>
                  <a:schemeClr val="tx1"/>
                </a:solidFill>
              </a:rPr>
              <a:t>Уровень виртуализации — VMware vSphere</a:t>
            </a:r>
          </a:p>
          <a:p>
            <a:pPr>
              <a:buFont typeface="Arial" panose="020B0604020202020204" pitchFamily="34" charset="0"/>
              <a:buChar char="•"/>
            </a:pPr>
            <a:r>
              <a:rPr lang="ru-RU" dirty="0" smtClean="0">
                <a:solidFill>
                  <a:schemeClr val="tx1"/>
                </a:solidFill>
              </a:rPr>
              <a:t>Уровень вычислений — Lenovo ThinkServer</a:t>
            </a:r>
          </a:p>
          <a:p>
            <a:pPr>
              <a:buFont typeface="Arial" panose="020B0604020202020204" pitchFamily="34" charset="0"/>
              <a:buChar char="•"/>
            </a:pPr>
            <a:r>
              <a:rPr lang="ru-RU" dirty="0" smtClean="0">
                <a:solidFill>
                  <a:schemeClr val="tx1"/>
                </a:solidFill>
              </a:rPr>
              <a:t>Уровень хранения данных — EMC VNXe3300</a:t>
            </a:r>
          </a:p>
          <a:p>
            <a:pPr>
              <a:buFont typeface="Arial" panose="020B0604020202020204" pitchFamily="34" charset="0"/>
              <a:buChar char="•"/>
            </a:pPr>
            <a:r>
              <a:rPr lang="ru-RU" dirty="0" smtClean="0">
                <a:solidFill>
                  <a:schemeClr val="tx1"/>
                </a:solidFill>
              </a:rPr>
              <a:t>Уровень резервного копирования — VMware VDPA и Data Domain DD2500</a:t>
            </a:r>
          </a:p>
          <a:p>
            <a:pPr marL="0" indent="0">
              <a:buNone/>
            </a:pPr>
            <a:r>
              <a:rPr lang="ru-RU" sz="2000" dirty="0" smtClean="0">
                <a:solidFill>
                  <a:schemeClr val="tx1"/>
                </a:solidFill>
              </a:rPr>
              <a:t> </a:t>
            </a:r>
          </a:p>
          <a:p>
            <a:pPr>
              <a:buNone/>
            </a:pPr>
            <a:endParaRPr lang="ru-RU" sz="2000" dirty="0" smtClean="0">
              <a:solidFill>
                <a:schemeClr val="tx1"/>
              </a:solidFill>
            </a:endParaRPr>
          </a:p>
        </p:txBody>
      </p:sp>
      <p:sp>
        <p:nvSpPr>
          <p:cNvPr id="4" name="Title 3"/>
          <p:cNvSpPr>
            <a:spLocks noGrp="1"/>
          </p:cNvSpPr>
          <p:nvPr>
            <p:ph type="title"/>
          </p:nvPr>
        </p:nvSpPr>
        <p:spPr/>
        <p:txBody>
          <a:bodyPr/>
          <a:lstStyle/>
          <a:p>
            <a:r>
              <a:rPr lang="ru-RU" dirty="0" smtClean="0"/>
              <a:t>Частное облако Lenovo ThinkServer EMC VSPEX   </a:t>
            </a:r>
            <a:endParaRPr lang="ru-RU" dirty="0"/>
          </a:p>
        </p:txBody>
      </p:sp>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pic>
        <p:nvPicPr>
          <p:cNvPr id="1026" name="Picture 2" descr="C:\Users\jjones3\AppData\Local\Microsoft\Windows\Temporary Internet Files\Content.Outlook\C6FHF9Y2\vspex.png"/>
          <p:cNvPicPr>
            <a:picLocks noChangeAspect="1" noChangeArrowheads="1"/>
          </p:cNvPicPr>
          <p:nvPr/>
        </p:nvPicPr>
        <p:blipFill>
          <a:blip r:embed="rId5" cstate="print"/>
          <a:srcRect/>
          <a:stretch>
            <a:fillRect/>
          </a:stretch>
        </p:blipFill>
        <p:spPr bwMode="auto">
          <a:xfrm>
            <a:off x="1108614" y="5046395"/>
            <a:ext cx="5843331" cy="1003529"/>
          </a:xfrm>
          <a:prstGeom prst="rect">
            <a:avLst/>
          </a:prstGeom>
          <a:noFill/>
        </p:spPr>
      </p:pic>
      <p:cxnSp>
        <p:nvCxnSpPr>
          <p:cNvPr id="9" name="Straight Connector 8"/>
          <p:cNvCxnSpPr/>
          <p:nvPr/>
        </p:nvCxnSpPr>
        <p:spPr>
          <a:xfrm>
            <a:off x="7968679" y="4462951"/>
            <a:ext cx="12526" cy="193567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09839" y="6049924"/>
            <a:ext cx="477946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554156" y="5042940"/>
            <a:ext cx="887566" cy="10203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39099" y="6076627"/>
            <a:ext cx="3056478" cy="461665"/>
          </a:xfrm>
          <a:prstGeom prst="rect">
            <a:avLst/>
          </a:prstGeom>
          <a:noFill/>
        </p:spPr>
        <p:txBody>
          <a:bodyPr wrap="none" rtlCol="0">
            <a:spAutoFit/>
          </a:bodyPr>
          <a:lstStyle/>
          <a:p>
            <a:r>
              <a:rPr lang="ru-RU" dirty="0" smtClean="0">
                <a:solidFill>
                  <a:schemeClr val="accent2"/>
                </a:solidFill>
                <a:latin typeface="Arial" pitchFamily="34" charset="0"/>
              </a:rPr>
              <a:t>100 виртуальных машин</a:t>
            </a:r>
          </a:p>
        </p:txBody>
      </p:sp>
      <p:pic>
        <p:nvPicPr>
          <p:cNvPr id="15" name="Picture 14" descr="vmware_logo1.png"/>
          <p:cNvPicPr>
            <a:picLocks noChangeAspect="1"/>
          </p:cNvPicPr>
          <p:nvPr/>
        </p:nvPicPr>
        <p:blipFill>
          <a:blip r:embed="rId6" cstate="print"/>
          <a:stretch>
            <a:fillRect/>
          </a:stretch>
        </p:blipFill>
        <p:spPr>
          <a:xfrm>
            <a:off x="9721534" y="4595498"/>
            <a:ext cx="1504762" cy="457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3" descr="Cloud1-VMware-lg-300dpi.png"/>
          <p:cNvPicPr>
            <a:picLocks noChangeAspect="1"/>
          </p:cNvPicPr>
          <p:nvPr/>
        </p:nvPicPr>
        <p:blipFill>
          <a:blip r:embed="rId3" cstate="print">
            <a:extLst>
              <a:ext uri="{BEBA8EAE-BF5A-486C-A8C5-ECC9F3942E4B}">
                <a14:imgProps xmlns:a14="http://schemas.microsoft.com/office/drawing/2010/main">
                  <a14:imgLayer r:embed="rId4">
                    <a14:imgEffect>
                      <a14:artisticGlowDiffused intensity="6"/>
                    </a14:imgEffect>
                  </a14:imgLayer>
                </a14:imgProps>
              </a:ext>
            </a:extLst>
          </a:blip>
          <a:srcRect/>
          <a:stretch>
            <a:fillRect/>
          </a:stretch>
        </p:blipFill>
        <p:spPr bwMode="auto">
          <a:xfrm>
            <a:off x="6993406" y="698888"/>
            <a:ext cx="4811968" cy="2200521"/>
          </a:xfrm>
          <a:prstGeom prst="rect">
            <a:avLst/>
          </a:prstGeom>
          <a:noFill/>
          <a:ln w="9525">
            <a:noFill/>
            <a:miter lim="800000"/>
            <a:headEnd/>
            <a:tailEnd/>
          </a:ln>
        </p:spPr>
      </p:pic>
      <p:sp>
        <p:nvSpPr>
          <p:cNvPr id="2" name="Content Placeholder 1"/>
          <p:cNvSpPr>
            <a:spLocks noGrp="1"/>
          </p:cNvSpPr>
          <p:nvPr>
            <p:ph sz="half" idx="1"/>
          </p:nvPr>
        </p:nvSpPr>
        <p:spPr>
          <a:xfrm>
            <a:off x="250044" y="2208761"/>
            <a:ext cx="11723382" cy="4649239"/>
          </a:xfrm>
        </p:spPr>
        <p:txBody>
          <a:bodyPr/>
          <a:lstStyle/>
          <a:p>
            <a:pPr lvl="0">
              <a:buFont typeface="Arial" panose="020B0604020202020204" pitchFamily="34" charset="0"/>
              <a:buChar char="•"/>
            </a:pPr>
            <a:r>
              <a:rPr lang="ru-RU" dirty="0" smtClean="0">
                <a:solidFill>
                  <a:schemeClr val="tx1"/>
                </a:solidFill>
              </a:rPr>
              <a:t>4 сервера RD540/RD640 VMware vSphere</a:t>
            </a:r>
          </a:p>
          <a:p>
            <a:pPr lvl="1"/>
            <a:r>
              <a:rPr lang="ru-RU" sz="2400" dirty="0" smtClean="0">
                <a:solidFill>
                  <a:schemeClr val="tx1"/>
                </a:solidFill>
              </a:rPr>
              <a:t>ЦП с 2 сокетами/12 ядрами</a:t>
            </a:r>
          </a:p>
          <a:p>
            <a:pPr lvl="1"/>
            <a:r>
              <a:rPr lang="ru-RU" sz="2400" dirty="0" smtClean="0">
                <a:solidFill>
                  <a:schemeClr val="tx1"/>
                </a:solidFill>
              </a:rPr>
              <a:t>128 ГБ ОЗУ</a:t>
            </a:r>
          </a:p>
          <a:p>
            <a:pPr lvl="1"/>
            <a:r>
              <a:rPr lang="ru-RU" sz="2400" dirty="0" smtClean="0">
                <a:solidFill>
                  <a:schemeClr val="tx1"/>
                </a:solidFill>
              </a:rPr>
              <a:t>2 диска SAS для vSphere</a:t>
            </a:r>
          </a:p>
          <a:p>
            <a:pPr lvl="0">
              <a:buFont typeface="Arial" panose="020B0604020202020204" pitchFamily="34" charset="0"/>
              <a:buChar char="•"/>
            </a:pPr>
            <a:r>
              <a:rPr lang="ru-RU" dirty="0" smtClean="0">
                <a:solidFill>
                  <a:schemeClr val="tx1"/>
                </a:solidFill>
              </a:rPr>
              <a:t>1 массив хранения данных EMC VNXe3300</a:t>
            </a:r>
          </a:p>
          <a:p>
            <a:pPr>
              <a:buFont typeface="Arial" panose="020B0604020202020204" pitchFamily="34" charset="0"/>
              <a:buChar char="•"/>
            </a:pPr>
            <a:r>
              <a:rPr lang="ru-RU" dirty="0" smtClean="0">
                <a:solidFill>
                  <a:schemeClr val="tx1"/>
                </a:solidFill>
              </a:rPr>
              <a:t>1 Data Domain DD2500</a:t>
            </a:r>
          </a:p>
          <a:p>
            <a:pPr>
              <a:buFont typeface="Arial" panose="020B0604020202020204" pitchFamily="34" charset="0"/>
              <a:buChar char="•"/>
            </a:pPr>
            <a:r>
              <a:rPr lang="ru-RU" dirty="0" smtClean="0">
                <a:solidFill>
                  <a:schemeClr val="tx1"/>
                </a:solidFill>
              </a:rPr>
              <a:t>1 VMware Data Protection Advanced </a:t>
            </a:r>
          </a:p>
          <a:p>
            <a:pPr lvl="0"/>
            <a:endParaRPr lang="ru-RU" dirty="0" smtClean="0">
              <a:solidFill>
                <a:schemeClr val="tx1"/>
              </a:solidFill>
            </a:endParaRPr>
          </a:p>
          <a:p>
            <a:pPr lvl="0"/>
            <a:endParaRPr lang="ru-RU" dirty="0" smtClean="0">
              <a:solidFill>
                <a:schemeClr val="tx1"/>
              </a:solidFill>
            </a:endParaRPr>
          </a:p>
          <a:p>
            <a:pPr lvl="0"/>
            <a:endParaRPr lang="ru-RU" dirty="0" smtClean="0">
              <a:solidFill>
                <a:schemeClr val="tx1"/>
              </a:solidFill>
            </a:endParaRPr>
          </a:p>
          <a:p>
            <a:pPr>
              <a:buNone/>
            </a:pPr>
            <a:endParaRPr lang="ru-RU" dirty="0"/>
          </a:p>
        </p:txBody>
      </p:sp>
      <p:sp>
        <p:nvSpPr>
          <p:cNvPr id="3" name="Text Placeholder 2"/>
          <p:cNvSpPr>
            <a:spLocks noGrp="1"/>
          </p:cNvSpPr>
          <p:nvPr>
            <p:ph type="body" idx="10"/>
          </p:nvPr>
        </p:nvSpPr>
        <p:spPr>
          <a:xfrm>
            <a:off x="311175" y="1541260"/>
            <a:ext cx="11723382" cy="639763"/>
          </a:xfrm>
        </p:spPr>
        <p:txBody>
          <a:bodyPr>
            <a:normAutofit/>
          </a:bodyPr>
          <a:lstStyle/>
          <a:p>
            <a:r>
              <a:rPr lang="ru-RU" sz="2400" dirty="0" smtClean="0">
                <a:solidFill>
                  <a:srgbClr val="7F7F7F"/>
                </a:solidFill>
              </a:rPr>
              <a:t>Частное облако VMware vSphere — 100 ВМ</a:t>
            </a:r>
            <a:endParaRPr lang="ru-RU" sz="2400" dirty="0">
              <a:solidFill>
                <a:srgbClr val="7F7F7F"/>
              </a:solidFill>
            </a:endParaRPr>
          </a:p>
        </p:txBody>
      </p:sp>
      <p:sp>
        <p:nvSpPr>
          <p:cNvPr id="4" name="Title 3"/>
          <p:cNvSpPr>
            <a:spLocks noGrp="1"/>
          </p:cNvSpPr>
          <p:nvPr>
            <p:ph type="title"/>
          </p:nvPr>
        </p:nvSpPr>
        <p:spPr/>
        <p:txBody>
          <a:bodyPr>
            <a:normAutofit fontScale="90000"/>
          </a:bodyPr>
          <a:lstStyle/>
          <a:p>
            <a:r>
              <a:rPr lang="ru-RU" dirty="0" smtClean="0"/>
              <a:t>Конфигурации серверов, хранения и сетевых ресурсов</a:t>
            </a:r>
            <a:endParaRPr lang="ru-RU" dirty="0"/>
          </a:p>
        </p:txBody>
      </p:sp>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7638" y="3769587"/>
            <a:ext cx="5176542" cy="176002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108" y="3579518"/>
            <a:ext cx="5148072" cy="48566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6485" y="3108621"/>
            <a:ext cx="5148072" cy="485668"/>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5730" y="5511397"/>
            <a:ext cx="5148072" cy="929254"/>
          </a:xfrm>
          <a:prstGeom prst="rect">
            <a:avLst/>
          </a:prstGeom>
        </p:spPr>
      </p:pic>
      <p:pic>
        <p:nvPicPr>
          <p:cNvPr id="15" name="Picture 14" descr="vmware_logo1.png"/>
          <p:cNvPicPr>
            <a:picLocks noChangeAspect="1"/>
          </p:cNvPicPr>
          <p:nvPr/>
        </p:nvPicPr>
        <p:blipFill>
          <a:blip r:embed="rId8" cstate="print"/>
          <a:stretch>
            <a:fillRect/>
          </a:stretch>
        </p:blipFill>
        <p:spPr>
          <a:xfrm>
            <a:off x="8647009" y="1606995"/>
            <a:ext cx="1504762" cy="457143"/>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45731" y="2622953"/>
            <a:ext cx="5148072" cy="485668"/>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108" y="2152056"/>
            <a:ext cx="5148072" cy="485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
        <p:nvSpPr>
          <p:cNvPr id="4" name="Text Placeholder 1"/>
          <p:cNvSpPr txBox="1">
            <a:spLocks/>
          </p:cNvSpPr>
          <p:nvPr/>
        </p:nvSpPr>
        <p:spPr>
          <a:xfrm>
            <a:off x="0" y="247514"/>
            <a:ext cx="10870126" cy="346219"/>
          </a:xfrm>
          <a:prstGeom prst="rect">
            <a:avLst/>
          </a:prstGeom>
        </p:spPr>
        <p:txBody>
          <a:bodyPr/>
          <a:lstStyle/>
          <a:p>
            <a:pPr marL="457120" marR="0" lvl="0" indent="-457120" algn="l" defTabSz="1218987" rtl="0" eaLnBrk="1" fontAlgn="auto" latinLnBrk="0" hangingPunct="1">
              <a:lnSpc>
                <a:spcPct val="100000"/>
              </a:lnSpc>
              <a:spcBef>
                <a:spcPct val="20000"/>
              </a:spcBef>
              <a:spcAft>
                <a:spcPts val="0"/>
              </a:spcAft>
              <a:buClr>
                <a:schemeClr val="tx2"/>
              </a:buClr>
              <a:buSzTx/>
              <a:buFont typeface="Wingdings" pitchFamily="2" charset="2"/>
              <a:buChar char="§"/>
              <a:tabLst/>
              <a:defRPr/>
            </a:pPr>
            <a:r>
              <a:rPr kumimoji="0" lang="ru-RU" sz="3600" b="0" i="0" u="none" strike="noStrike" cap="none" baseline="0" noProof="0" dirty="0" smtClean="0">
                <a:ln>
                  <a:noFill/>
                </a:ln>
                <a:solidFill>
                  <a:schemeClr val="bg1"/>
                </a:solidFill>
                <a:effectLst/>
                <a:uLnTx/>
                <a:uFillTx/>
                <a:latin typeface="Arial" pitchFamily="34" charset="0"/>
              </a:rPr>
              <a:t>Администрирование и мониторинг частного облака VSPEX</a:t>
            </a:r>
            <a:endParaRPr kumimoji="0" lang="ru-RU"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Title 2"/>
          <p:cNvSpPr txBox="1">
            <a:spLocks/>
          </p:cNvSpPr>
          <p:nvPr/>
        </p:nvSpPr>
        <p:spPr bwMode="gray">
          <a:xfrm>
            <a:off x="2282253" y="1895359"/>
            <a:ext cx="8410575" cy="460375"/>
          </a:xfrm>
          <a:prstGeom prst="rect">
            <a:avLst/>
          </a:prstGeom>
        </p:spPr>
        <p:txBody>
          <a:bodyPr wrap="square" lIns="121899" tIns="60949" rIns="121899" bIns="60949" anchor="ctr" anchorCtr="0"/>
          <a:lstStyle/>
          <a:p>
            <a:pPr marL="0" marR="0" lvl="0" indent="0" algn="l" defTabSz="1218987" rtl="0" eaLnBrk="1" fontAlgn="auto" latinLnBrk="0" hangingPunct="1">
              <a:lnSpc>
                <a:spcPct val="100000"/>
              </a:lnSpc>
              <a:spcBef>
                <a:spcPct val="0"/>
              </a:spcBef>
              <a:spcAft>
                <a:spcPts val="0"/>
              </a:spcAft>
              <a:buClrTx/>
              <a:buSzTx/>
              <a:buFontTx/>
              <a:buNone/>
              <a:tabLst>
                <a:tab pos="1218987" algn="l"/>
              </a:tabLst>
              <a:defRPr/>
            </a:pPr>
            <a:r>
              <a:rPr kumimoji="0" lang="ru-RU" sz="3600" b="0" i="0" u="none" strike="noStrike" cap="none" baseline="0" noProof="0" dirty="0" smtClean="0">
                <a:ln>
                  <a:noFill/>
                </a:ln>
                <a:solidFill>
                  <a:schemeClr val="bg1"/>
                </a:solidFill>
                <a:effectLst/>
                <a:uLnTx/>
                <a:uFillTx/>
                <a:latin typeface="Arial" pitchFamily="34" charset="0"/>
              </a:rPr>
              <a:t>Управление облаком и координация</a:t>
            </a:r>
            <a:endParaRPr kumimoji="0" lang="ru-RU" sz="3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7113232" y="4960307"/>
            <a:ext cx="5073127" cy="1897693"/>
          </a:xfrm>
          <a:prstGeom prst="rect">
            <a:avLst/>
          </a:prstGeom>
          <a:noFill/>
          <a:ln w="9525">
            <a:noFill/>
            <a:miter lim="800000"/>
            <a:headEnd/>
            <a:tailEnd/>
          </a:ln>
        </p:spPr>
      </p:pic>
      <p:pic>
        <p:nvPicPr>
          <p:cNvPr id="7" name="Picture 33" descr="Cloud1-VMware-lg-300dpi.png"/>
          <p:cNvPicPr>
            <a:picLocks noChangeAspect="1"/>
          </p:cNvPicPr>
          <p:nvPr/>
        </p:nvPicPr>
        <p:blipFill>
          <a:blip r:embed="rId4" cstate="print">
            <a:extLst>
              <a:ext uri="{BEBA8EAE-BF5A-486C-A8C5-ECC9F3942E4B}">
                <a14:imgProps xmlns:a14="http://schemas.microsoft.com/office/drawing/2010/main">
                  <a14:imgLayer r:embed="rId5">
                    <a14:imgEffect>
                      <a14:artisticGlowDiffused intensity="6"/>
                    </a14:imgEffect>
                  </a14:imgLayer>
                </a14:imgProps>
              </a:ext>
            </a:extLst>
          </a:blip>
          <a:srcRect/>
          <a:stretch>
            <a:fillRect/>
          </a:stretch>
        </p:blipFill>
        <p:spPr bwMode="auto">
          <a:xfrm>
            <a:off x="7113232" y="1555534"/>
            <a:ext cx="4532025" cy="2072502"/>
          </a:xfrm>
          <a:prstGeom prst="rect">
            <a:avLst/>
          </a:prstGeom>
          <a:noFill/>
          <a:ln w="9525">
            <a:noFill/>
            <a:miter lim="800000"/>
            <a:headEnd/>
            <a:tailEnd/>
          </a:ln>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054760" y="3317535"/>
            <a:ext cx="3094804" cy="1977627"/>
          </a:xfrm>
          <a:prstGeom prst="rect">
            <a:avLst/>
          </a:prstGeom>
          <a:noFill/>
          <a:ln w="9525">
            <a:solidFill>
              <a:schemeClr val="tx1"/>
            </a:solidFill>
            <a:miter lim="800000"/>
            <a:headEnd/>
            <a:tailEnd/>
          </a:ln>
          <a:effectLst>
            <a:reflection blurRad="6350" stA="52000" endA="300" endPos="35000" dir="5400000" sy="-100000" algn="bl" rotWithShape="0"/>
          </a:effectLst>
        </p:spPr>
      </p:pic>
      <p:sp>
        <p:nvSpPr>
          <p:cNvPr id="9" name="TextBox 8"/>
          <p:cNvSpPr txBox="1"/>
          <p:nvPr/>
        </p:nvSpPr>
        <p:spPr>
          <a:xfrm>
            <a:off x="8242328" y="2554691"/>
            <a:ext cx="2457725" cy="276999"/>
          </a:xfrm>
          <a:prstGeom prst="rect">
            <a:avLst/>
          </a:prstGeom>
          <a:noFill/>
        </p:spPr>
        <p:txBody>
          <a:bodyPr wrap="none" rtlCol="0">
            <a:spAutoFit/>
          </a:bodyPr>
          <a:lstStyle/>
          <a:p>
            <a:pPr algn="ctr"/>
            <a:r>
              <a:rPr lang="ru-RU" sz="1200" b="1" dirty="0" smtClean="0">
                <a:solidFill>
                  <a:schemeClr val="bg2"/>
                </a:solidFill>
              </a:rPr>
              <a:t>vCloud Automation Center</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19365" y="2373260"/>
            <a:ext cx="1239784" cy="193360"/>
          </a:xfrm>
          <a:prstGeom prst="rect">
            <a:avLst/>
          </a:prstGeom>
        </p:spPr>
      </p:pic>
      <p:sp>
        <p:nvSpPr>
          <p:cNvPr id="11" name="Rectangle 10"/>
          <p:cNvSpPr/>
          <p:nvPr/>
        </p:nvSpPr>
        <p:spPr>
          <a:xfrm>
            <a:off x="541586" y="1199166"/>
            <a:ext cx="6891601" cy="5559471"/>
          </a:xfrm>
          <a:prstGeom prst="rect">
            <a:avLst/>
          </a:prstGeom>
        </p:spPr>
        <p:txBody>
          <a:bodyPr wrap="square">
            <a:spAutoFit/>
          </a:bodyPr>
          <a:lstStyle/>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r>
              <a:rPr lang="ru-RU" dirty="0" smtClean="0">
                <a:latin typeface="Arial" pitchFamily="34" charset="0"/>
              </a:rPr>
              <a:t>Централизованное </a:t>
            </a:r>
            <a:r>
              <a:rPr lang="ru-RU" dirty="0">
                <a:latin typeface="Arial" pitchFamily="34" charset="0"/>
              </a:rPr>
              <a:t>управление </a:t>
            </a:r>
          </a:p>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r>
              <a:rPr lang="ru-RU" dirty="0">
                <a:latin typeface="Arial" pitchFamily="34" charset="0"/>
              </a:rPr>
              <a:t>Быстрое создание облачных сервисов</a:t>
            </a:r>
          </a:p>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r>
              <a:rPr lang="ru-RU" dirty="0">
                <a:latin typeface="Arial" pitchFamily="34" charset="0"/>
              </a:rPr>
              <a:t>Сопоставление существующих бизнес-процессов облачным сервисам </a:t>
            </a:r>
          </a:p>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r>
              <a:rPr lang="ru-RU" dirty="0">
                <a:latin typeface="Arial" pitchFamily="34" charset="0"/>
              </a:rPr>
              <a:t>Использование существующих инвестиций в инфраструктурные инструменты </a:t>
            </a:r>
          </a:p>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r>
              <a:rPr lang="ru-RU" dirty="0">
                <a:latin typeface="Arial" pitchFamily="34" charset="0"/>
              </a:rPr>
              <a:t>Предоставление инфраструктуры как услуги (IaaS)</a:t>
            </a:r>
          </a:p>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r>
              <a:rPr lang="ru-RU" dirty="0">
                <a:latin typeface="Arial" pitchFamily="34" charset="0"/>
              </a:rPr>
              <a:t>Автоматизированная и оптимизированная доставка </a:t>
            </a:r>
          </a:p>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r>
              <a:rPr lang="ru-RU" dirty="0">
                <a:latin typeface="Arial" pitchFamily="34" charset="0"/>
              </a:rPr>
              <a:t>Автоматическое высвобождение ресурсов</a:t>
            </a:r>
          </a:p>
          <a:p>
            <a:pPr marL="226444" lvl="1" indent="-226444" fontAlgn="base">
              <a:lnSpc>
                <a:spcPct val="95000"/>
              </a:lnSpc>
              <a:spcBef>
                <a:spcPts val="800"/>
              </a:spcBef>
              <a:spcAft>
                <a:spcPts val="600"/>
              </a:spcAft>
              <a:buClr>
                <a:schemeClr val="accent1"/>
              </a:buClr>
              <a:buSzPct val="100000"/>
              <a:buFont typeface="Arial" panose="020B0604020202020204" pitchFamily="34" charset="0"/>
              <a:buChar char="•"/>
              <a:defRPr/>
            </a:pPr>
            <a:endParaRPr lang="ru-RU"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
        <p:nvSpPr>
          <p:cNvPr id="6" name="Title 3"/>
          <p:cNvSpPr txBox="1">
            <a:spLocks/>
          </p:cNvSpPr>
          <p:nvPr/>
        </p:nvSpPr>
        <p:spPr bwMode="gray">
          <a:xfrm>
            <a:off x="0" y="238125"/>
            <a:ext cx="11544300" cy="1028699"/>
          </a:xfrm>
          <a:prstGeom prst="rect">
            <a:avLst/>
          </a:prstGeom>
          <a:noFill/>
          <a:ln>
            <a:miter lim="800000"/>
            <a:headEnd/>
            <a:tailEnd/>
          </a:ln>
        </p:spPr>
        <p:txBody>
          <a:bodyPr lIns="0" tIns="0" rIns="0" bIns="0"/>
          <a:lstStyle/>
          <a:p>
            <a:pPr marL="0" marR="0" lvl="0" indent="0" algn="ctr" defTabSz="1218987" rtl="0" eaLnBrk="1" fontAlgn="auto" latinLnBrk="0" hangingPunct="1">
              <a:lnSpc>
                <a:spcPct val="100000"/>
              </a:lnSpc>
              <a:spcBef>
                <a:spcPct val="20000"/>
              </a:spcBef>
              <a:spcAft>
                <a:spcPts val="0"/>
              </a:spcAft>
              <a:buClr>
                <a:srgbClr val="2C95DD"/>
              </a:buClr>
              <a:buSzTx/>
              <a:buFontTx/>
              <a:buNone/>
              <a:tabLst/>
              <a:defRPr/>
            </a:pPr>
            <a:r>
              <a:rPr kumimoji="0" lang="ru-RU" sz="3600" b="0" i="0" u="none" strike="noStrike" cap="all" baseline="0" noProof="0" dirty="0" smtClean="0">
                <a:ln>
                  <a:noFill/>
                </a:ln>
                <a:solidFill>
                  <a:schemeClr val="bg1"/>
                </a:solidFill>
                <a:effectLst/>
                <a:uLnTx/>
                <a:uFillTx/>
                <a:latin typeface="+mj-lt"/>
              </a:rPr>
              <a:t>VSPEX с EMC Storage Integrator (ESI) </a:t>
            </a:r>
            <a:r>
              <a:t/>
            </a:r>
            <a:br/>
            <a:endParaRPr kumimoji="0" lang="ru-RU" sz="2800" b="0" i="0" u="none" strike="noStrike" kern="1200" cap="all" spc="0" normalizeH="0" baseline="0" noProof="0" dirty="0" smtClean="0">
              <a:ln>
                <a:noFill/>
              </a:ln>
              <a:solidFill>
                <a:schemeClr val="bg2"/>
              </a:solidFill>
              <a:effectLst/>
              <a:uLnTx/>
              <a:uFillTx/>
              <a:latin typeface="Verdana" pitchFamily="34" charset="0"/>
              <a:ea typeface="+mj-ea"/>
              <a:cs typeface="Arial" pitchFamily="34" charset="0"/>
            </a:endParaRPr>
          </a:p>
        </p:txBody>
      </p:sp>
      <p:sp>
        <p:nvSpPr>
          <p:cNvPr id="7" name="Content Placeholder 4"/>
          <p:cNvSpPr>
            <a:spLocks noGrp="1"/>
          </p:cNvSpPr>
          <p:nvPr>
            <p:ph sz="quarter" idx="4294967295"/>
          </p:nvPr>
        </p:nvSpPr>
        <p:spPr bwMode="gray">
          <a:xfrm>
            <a:off x="190857" y="1956244"/>
            <a:ext cx="6335714" cy="4150268"/>
          </a:xfrm>
          <a:prstGeom prst="rect">
            <a:avLst/>
          </a:prstGeom>
          <a:noFill/>
          <a:ln>
            <a:miter lim="800000"/>
            <a:headEnd/>
            <a:tailEnd/>
          </a:ln>
        </p:spPr>
        <p:txBody>
          <a:bodyPr lIns="0" tIns="0" rIns="0" bIns="0"/>
          <a:lstStyle/>
          <a:p>
            <a:pPr marL="457120" lvl="1" indent="-457120" fontAlgn="base">
              <a:spcAft>
                <a:spcPts val="600"/>
              </a:spcAft>
              <a:buSzPct val="100000"/>
              <a:buFont typeface="Arial" panose="020B0604020202020204" pitchFamily="34" charset="0"/>
              <a:buChar char="•"/>
              <a:defRPr/>
            </a:pPr>
            <a:r>
              <a:rPr lang="ru-RU" sz="2400" dirty="0" smtClean="0"/>
              <a:t>EMC Storage Integrator (ESI) сокращает время выделения ресурсов для хранения данных до 4 раз</a:t>
            </a:r>
            <a:endParaRPr lang="ru-RU" sz="2400" dirty="0">
              <a:solidFill>
                <a:schemeClr val="bg2"/>
              </a:solidFill>
              <a:latin typeface="+mn-lt"/>
            </a:endParaRPr>
          </a:p>
          <a:p>
            <a:pPr marL="457120" lvl="1" indent="-457120" fontAlgn="base">
              <a:spcAft>
                <a:spcPts val="600"/>
              </a:spcAft>
              <a:buSzPct val="100000"/>
              <a:buFont typeface="Arial" panose="020B0604020202020204" pitchFamily="34" charset="0"/>
              <a:buChar char="•"/>
              <a:defRPr/>
            </a:pPr>
            <a:r>
              <a:rPr lang="ru-RU" sz="2400" dirty="0">
                <a:solidFill>
                  <a:schemeClr val="bg2"/>
                </a:solidFill>
                <a:latin typeface="+mn-lt"/>
              </a:rPr>
              <a:t>Совмещение административных ролей.</a:t>
            </a:r>
          </a:p>
          <a:p>
            <a:pPr marL="457120" lvl="1" indent="-457120" fontAlgn="base">
              <a:spcAft>
                <a:spcPts val="600"/>
              </a:spcAft>
              <a:buSzPct val="100000"/>
              <a:buFont typeface="Arial" panose="020B0604020202020204" pitchFamily="34" charset="0"/>
              <a:buChar char="•"/>
              <a:defRPr/>
            </a:pPr>
            <a:r>
              <a:rPr lang="ru-RU" sz="2400" dirty="0">
                <a:solidFill>
                  <a:schemeClr val="bg2"/>
                </a:solidFill>
                <a:latin typeface="+mn-lt"/>
              </a:rPr>
              <a:t>Выделение ресурсов хранения для сред Windows Server.</a:t>
            </a:r>
          </a:p>
          <a:p>
            <a:pPr marL="457120" lvl="1" indent="-457120" fontAlgn="base">
              <a:spcAft>
                <a:spcPts val="600"/>
              </a:spcAft>
              <a:buSzPct val="100000"/>
              <a:buFont typeface="Arial" panose="020B0604020202020204" pitchFamily="34" charset="0"/>
              <a:buChar char="•"/>
              <a:defRPr/>
            </a:pPr>
            <a:r>
              <a:rPr lang="ru-RU" sz="2400" dirty="0">
                <a:solidFill>
                  <a:schemeClr val="bg2"/>
                </a:solidFill>
                <a:latin typeface="+mn-lt"/>
              </a:rPr>
              <a:t>Самостоятельное выделение ресурсов и управление</a:t>
            </a:r>
          </a:p>
          <a:p>
            <a:pPr marL="457120" lvl="1" indent="-457120" fontAlgn="base">
              <a:spcAft>
                <a:spcPts val="600"/>
              </a:spcAft>
              <a:buSzPct val="100000"/>
              <a:buFont typeface="Arial" panose="020B0604020202020204" pitchFamily="34" charset="0"/>
              <a:buChar char="•"/>
              <a:defRPr/>
            </a:pPr>
            <a:r>
              <a:rPr lang="ru-RU" sz="2400" dirty="0">
                <a:solidFill>
                  <a:schemeClr val="bg2"/>
                </a:solidFill>
                <a:latin typeface="+mn-lt"/>
              </a:rPr>
              <a:t>Поддержка ведущих гипервизоров.</a:t>
            </a:r>
          </a:p>
          <a:p>
            <a:pPr marL="457120" lvl="1" indent="-457120" fontAlgn="base">
              <a:spcAft>
                <a:spcPts val="600"/>
              </a:spcAft>
              <a:buSzPct val="100000"/>
              <a:buFont typeface="Arial" panose="020B0604020202020204" pitchFamily="34" charset="0"/>
              <a:buChar char="•"/>
              <a:defRPr/>
            </a:pPr>
            <a:endParaRPr lang="ru-RU" sz="2400" dirty="0">
              <a:solidFill>
                <a:schemeClr val="bg2"/>
              </a:solidFill>
              <a:latin typeface="+mn-lt"/>
            </a:endParaRPr>
          </a:p>
        </p:txBody>
      </p:sp>
      <p:pic>
        <p:nvPicPr>
          <p:cNvPr id="8" name="Picture 3"/>
          <p:cNvPicPr>
            <a:picLocks noChangeAspect="1" noChangeArrowheads="1"/>
          </p:cNvPicPr>
          <p:nvPr/>
        </p:nvPicPr>
        <p:blipFill>
          <a:blip r:embed="rId3" cstate="print"/>
          <a:srcRect/>
          <a:stretch>
            <a:fillRect/>
          </a:stretch>
        </p:blipFill>
        <p:spPr bwMode="auto">
          <a:xfrm>
            <a:off x="6526571" y="2256869"/>
            <a:ext cx="5208588" cy="3305175"/>
          </a:xfrm>
          <a:prstGeom prst="rect">
            <a:avLst/>
          </a:prstGeom>
          <a:noFill/>
          <a:ln w="9525">
            <a:noFill/>
            <a:miter lim="800000"/>
            <a:headEnd/>
            <a:tailEnd/>
          </a:ln>
        </p:spPr>
      </p:pic>
      <p:sp>
        <p:nvSpPr>
          <p:cNvPr id="9" name="Rectangle 8"/>
          <p:cNvSpPr/>
          <p:nvPr/>
        </p:nvSpPr>
        <p:spPr>
          <a:xfrm>
            <a:off x="190857" y="1180943"/>
            <a:ext cx="10204550" cy="461665"/>
          </a:xfrm>
          <a:prstGeom prst="rect">
            <a:avLst/>
          </a:prstGeom>
        </p:spPr>
        <p:txBody>
          <a:bodyPr wrap="square">
            <a:spAutoFit/>
          </a:bodyPr>
          <a:lstStyle/>
          <a:p>
            <a:r>
              <a:rPr lang="ru-RU" dirty="0">
                <a:solidFill>
                  <a:srgbClr val="7F7F7F"/>
                </a:solidFill>
                <a:latin typeface="+mj-lt"/>
              </a:rPr>
              <a:t>Для администраторов Microsoft хранение данных стало проще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
        <p:nvSpPr>
          <p:cNvPr id="10" name="Title 9"/>
          <p:cNvSpPr>
            <a:spLocks noGrp="1"/>
          </p:cNvSpPr>
          <p:nvPr>
            <p:ph type="title"/>
          </p:nvPr>
        </p:nvSpPr>
        <p:spPr>
          <a:xfrm>
            <a:off x="279852" y="166209"/>
            <a:ext cx="10845092" cy="697704"/>
          </a:xfrm>
        </p:spPr>
        <p:txBody>
          <a:bodyPr>
            <a:normAutofit fontScale="90000"/>
          </a:bodyPr>
          <a:lstStyle/>
          <a:p>
            <a:r>
              <a:rPr lang="ru-RU" sz="3600" dirty="0" smtClean="0"/>
              <a:t>По-настоящему открытое управление ThinkServer</a:t>
            </a:r>
            <a:endParaRPr lang="ru-RU" sz="3600" dirty="0"/>
          </a:p>
        </p:txBody>
      </p:sp>
      <p:sp>
        <p:nvSpPr>
          <p:cNvPr id="11" name="Content Placeholder 5"/>
          <p:cNvSpPr>
            <a:spLocks noGrp="1"/>
          </p:cNvSpPr>
          <p:nvPr>
            <p:ph sz="half" idx="4294967295"/>
          </p:nvPr>
        </p:nvSpPr>
        <p:spPr>
          <a:xfrm>
            <a:off x="279852" y="1680308"/>
            <a:ext cx="6143625" cy="4074136"/>
          </a:xfrm>
          <a:prstGeom prst="rect">
            <a:avLst/>
          </a:prstGeom>
        </p:spPr>
        <p:txBody>
          <a:bodyPr lIns="121899" tIns="60949" rIns="121899" bIns="60949"/>
          <a:lstStyle/>
          <a:p>
            <a:pPr>
              <a:buNone/>
            </a:pPr>
            <a:r>
              <a:rPr lang="ru-RU" sz="2400" dirty="0" smtClean="0">
                <a:solidFill>
                  <a:srgbClr val="7F7F7F"/>
                </a:solidFill>
              </a:rPr>
              <a:t>Используйте свои инструменты…</a:t>
            </a:r>
            <a:endParaRPr lang="ru-RU" sz="3600" dirty="0" smtClean="0">
              <a:solidFill>
                <a:srgbClr val="7F7F7F"/>
              </a:solidFill>
            </a:endParaRPr>
          </a:p>
          <a:p>
            <a:pPr>
              <a:buFont typeface="Arial" pitchFamily="34" charset="0"/>
              <a:buChar char="•"/>
            </a:pPr>
            <a:r>
              <a:rPr lang="ru-RU" sz="2000" dirty="0" smtClean="0">
                <a:solidFill>
                  <a:schemeClr val="tx1"/>
                </a:solidFill>
              </a:rPr>
              <a:t>Использует открытые стандарты и протоколы отрасли</a:t>
            </a:r>
            <a:endParaRPr lang="ru-RU" sz="2000" dirty="0">
              <a:solidFill>
                <a:schemeClr val="tx1"/>
              </a:solidFill>
            </a:endParaRPr>
          </a:p>
          <a:p>
            <a:pPr>
              <a:buFont typeface="Arial" pitchFamily="34" charset="0"/>
              <a:buChar char="•"/>
            </a:pPr>
            <a:r>
              <a:rPr lang="ru-RU" sz="2000" dirty="0" smtClean="0">
                <a:solidFill>
                  <a:schemeClr val="tx1"/>
                </a:solidFill>
              </a:rPr>
              <a:t>Работает в мультивендорной среде</a:t>
            </a:r>
            <a:endParaRPr lang="ru-RU" sz="2000" b="1" dirty="0">
              <a:solidFill>
                <a:schemeClr val="tx1"/>
              </a:solidFill>
            </a:endParaRPr>
          </a:p>
          <a:p>
            <a:pPr>
              <a:buFont typeface="Arial" pitchFamily="34" charset="0"/>
              <a:buChar char="•"/>
            </a:pPr>
            <a:r>
              <a:rPr lang="ru-RU" sz="2000" dirty="0" smtClean="0">
                <a:solidFill>
                  <a:schemeClr val="tx1"/>
                </a:solidFill>
              </a:rPr>
              <a:t>Без затруднений интегрируется в вашу среду</a:t>
            </a:r>
            <a:endParaRPr lang="en-US" dirty="0" smtClean="0"/>
          </a:p>
          <a:p>
            <a:pPr marL="0" indent="0">
              <a:buNone/>
            </a:pPr>
            <a:endParaRPr lang="ru-RU" sz="2000" dirty="0" smtClean="0">
              <a:solidFill>
                <a:schemeClr val="tx1"/>
              </a:solidFill>
            </a:endParaRPr>
          </a:p>
          <a:p>
            <a:pPr>
              <a:buNone/>
            </a:pPr>
            <a:r>
              <a:rPr lang="ru-RU" sz="2400" dirty="0">
                <a:solidFill>
                  <a:srgbClr val="7F7F7F"/>
                </a:solidFill>
              </a:rPr>
              <a:t>Или наши</a:t>
            </a:r>
          </a:p>
          <a:p>
            <a:pPr>
              <a:buFont typeface="Arial" pitchFamily="34" charset="0"/>
              <a:buChar char="•"/>
            </a:pPr>
            <a:r>
              <a:rPr lang="ru-RU" sz="2000" dirty="0" smtClean="0">
                <a:solidFill>
                  <a:schemeClr val="tx1"/>
                </a:solidFill>
              </a:rPr>
              <a:t>EasyStartup/EasyManage/EasyUpdate</a:t>
            </a:r>
          </a:p>
          <a:p>
            <a:pPr>
              <a:buFont typeface="Arial" pitchFamily="34" charset="0"/>
              <a:buChar char="•"/>
            </a:pPr>
            <a:r>
              <a:rPr lang="ru-RU" sz="2000" dirty="0" smtClean="0">
                <a:solidFill>
                  <a:schemeClr val="tx1"/>
                </a:solidFill>
              </a:rPr>
              <a:t>Управление электроснабжением Smart Grid </a:t>
            </a:r>
          </a:p>
          <a:p>
            <a:pPr>
              <a:buFont typeface="Arial" pitchFamily="34" charset="0"/>
              <a:buChar char="•"/>
            </a:pPr>
            <a:r>
              <a:rPr lang="ru-RU" sz="2000" dirty="0" smtClean="0">
                <a:solidFill>
                  <a:schemeClr val="tx1"/>
                </a:solidFill>
              </a:rPr>
              <a:t>Управляемость полного жизненного цикла</a:t>
            </a:r>
            <a:endParaRPr lang="ru-RU" sz="2400" dirty="0">
              <a:solidFill>
                <a:schemeClr val="tx1"/>
              </a:solidFill>
            </a:endParaRPr>
          </a:p>
        </p:txBody>
      </p:sp>
      <p:sp>
        <p:nvSpPr>
          <p:cNvPr id="12" name="Title 1"/>
          <p:cNvSpPr txBox="1">
            <a:spLocks/>
          </p:cNvSpPr>
          <p:nvPr/>
        </p:nvSpPr>
        <p:spPr bwMode="gray">
          <a:xfrm>
            <a:off x="0" y="-82071"/>
            <a:ext cx="11905100" cy="597132"/>
          </a:xfrm>
          <a:prstGeom prst="rect">
            <a:avLst/>
          </a:prstGeom>
        </p:spPr>
        <p:txBody>
          <a:bodyPr wrap="square" lIns="121899" tIns="60949" rIns="121899" bIns="60949" anchor="ctr" anchorCtr="0"/>
          <a:lstStyle>
            <a:lvl1pPr marL="0" algn="l" defTabSz="1218987" rtl="0" eaLnBrk="1" fontAlgn="base" latinLnBrk="0" hangingPunct="1">
              <a:lnSpc>
                <a:spcPct val="100000"/>
              </a:lnSpc>
              <a:spcBef>
                <a:spcPct val="0"/>
              </a:spcBef>
              <a:spcAft>
                <a:spcPct val="0"/>
              </a:spcAft>
              <a:buNone/>
              <a:tabLst>
                <a:tab pos="1218987" algn="l"/>
              </a:tabLst>
              <a:defRPr lang="en-US" sz="3600" kern="1200" cap="all" spc="0" baseline="0" dirty="0">
                <a:solidFill>
                  <a:schemeClr val="bg1"/>
                </a:solidFill>
                <a:latin typeface="Arial" pitchFamily="34" charset="0"/>
                <a:ea typeface="+mn-ea"/>
                <a:cs typeface="Arial" pitchFamily="34" charset="0"/>
              </a:defRPr>
            </a:lvl1pPr>
            <a:lvl2pPr algn="ctr" defTabSz="1217613" rtl="0" eaLnBrk="0" fontAlgn="base" hangingPunct="0">
              <a:spcBef>
                <a:spcPct val="0"/>
              </a:spcBef>
              <a:spcAft>
                <a:spcPct val="0"/>
              </a:spcAft>
              <a:defRPr sz="4300">
                <a:solidFill>
                  <a:schemeClr val="tx1"/>
                </a:solidFill>
                <a:latin typeface="Arial" charset="0"/>
                <a:ea typeface="MS PGothic" pitchFamily="34" charset="-128"/>
                <a:cs typeface="Arial" charset="0"/>
              </a:defRPr>
            </a:lvl2pPr>
            <a:lvl3pPr algn="ctr" defTabSz="1217613" rtl="0" eaLnBrk="0" fontAlgn="base" hangingPunct="0">
              <a:spcBef>
                <a:spcPct val="0"/>
              </a:spcBef>
              <a:spcAft>
                <a:spcPct val="0"/>
              </a:spcAft>
              <a:defRPr sz="4300">
                <a:solidFill>
                  <a:schemeClr val="tx1"/>
                </a:solidFill>
                <a:latin typeface="Arial" charset="0"/>
                <a:ea typeface="MS PGothic" pitchFamily="34" charset="-128"/>
                <a:cs typeface="Arial" charset="0"/>
              </a:defRPr>
            </a:lvl3pPr>
            <a:lvl4pPr algn="ctr" defTabSz="1217613" rtl="0" eaLnBrk="0" fontAlgn="base" hangingPunct="0">
              <a:spcBef>
                <a:spcPct val="0"/>
              </a:spcBef>
              <a:spcAft>
                <a:spcPct val="0"/>
              </a:spcAft>
              <a:defRPr sz="4300">
                <a:solidFill>
                  <a:schemeClr val="tx1"/>
                </a:solidFill>
                <a:latin typeface="Arial" charset="0"/>
                <a:ea typeface="MS PGothic" pitchFamily="34" charset="-128"/>
                <a:cs typeface="Arial" charset="0"/>
              </a:defRPr>
            </a:lvl4pPr>
            <a:lvl5pPr algn="ctr" defTabSz="1217613" rtl="0" eaLnBrk="0" fontAlgn="base" hangingPunct="0">
              <a:spcBef>
                <a:spcPct val="0"/>
              </a:spcBef>
              <a:spcAft>
                <a:spcPct val="0"/>
              </a:spcAft>
              <a:defRPr sz="4300">
                <a:solidFill>
                  <a:schemeClr val="tx1"/>
                </a:solidFill>
                <a:latin typeface="Arial" charset="0"/>
                <a:ea typeface="MS PGothic" pitchFamily="34" charset="-128"/>
                <a:cs typeface="Arial" charset="0"/>
              </a:defRPr>
            </a:lvl5pPr>
            <a:lvl6pPr marL="457200" algn="ctr" defTabSz="1217613" rtl="0" fontAlgn="base">
              <a:spcBef>
                <a:spcPct val="0"/>
              </a:spcBef>
              <a:spcAft>
                <a:spcPct val="0"/>
              </a:spcAft>
              <a:defRPr sz="4300">
                <a:solidFill>
                  <a:schemeClr val="tx1"/>
                </a:solidFill>
                <a:latin typeface="Arial" charset="0"/>
                <a:cs typeface="Arial" charset="0"/>
              </a:defRPr>
            </a:lvl6pPr>
            <a:lvl7pPr marL="914400" algn="ctr" defTabSz="1217613" rtl="0" fontAlgn="base">
              <a:spcBef>
                <a:spcPct val="0"/>
              </a:spcBef>
              <a:spcAft>
                <a:spcPct val="0"/>
              </a:spcAft>
              <a:defRPr sz="4300">
                <a:solidFill>
                  <a:schemeClr val="tx1"/>
                </a:solidFill>
                <a:latin typeface="Arial" charset="0"/>
                <a:cs typeface="Arial" charset="0"/>
              </a:defRPr>
            </a:lvl7pPr>
            <a:lvl8pPr marL="1371600" algn="ctr" defTabSz="1217613" rtl="0" fontAlgn="base">
              <a:spcBef>
                <a:spcPct val="0"/>
              </a:spcBef>
              <a:spcAft>
                <a:spcPct val="0"/>
              </a:spcAft>
              <a:defRPr sz="4300">
                <a:solidFill>
                  <a:schemeClr val="tx1"/>
                </a:solidFill>
                <a:latin typeface="Arial" charset="0"/>
                <a:cs typeface="Arial" charset="0"/>
              </a:defRPr>
            </a:lvl8pPr>
            <a:lvl9pPr marL="1828800" algn="ctr" defTabSz="1217613" rtl="0" fontAlgn="base">
              <a:spcBef>
                <a:spcPct val="0"/>
              </a:spcBef>
              <a:spcAft>
                <a:spcPct val="0"/>
              </a:spcAft>
              <a:defRPr sz="4300">
                <a:solidFill>
                  <a:schemeClr val="tx1"/>
                </a:solidFill>
                <a:latin typeface="Arial" charset="0"/>
                <a:cs typeface="Arial" charset="0"/>
              </a:defRPr>
            </a:lvl9pPr>
          </a:lstStyle>
          <a:p>
            <a:endParaRPr lang="en-US" cap="none" dirty="0" smtClean="0"/>
          </a:p>
        </p:txBody>
      </p:sp>
      <p:sp>
        <p:nvSpPr>
          <p:cNvPr id="13" name="TextBox 12"/>
          <p:cNvSpPr txBox="1"/>
          <p:nvPr/>
        </p:nvSpPr>
        <p:spPr>
          <a:xfrm>
            <a:off x="367534" y="5617379"/>
            <a:ext cx="10757410" cy="461665"/>
          </a:xfrm>
          <a:prstGeom prst="rect">
            <a:avLst/>
          </a:prstGeom>
          <a:noFill/>
        </p:spPr>
        <p:txBody>
          <a:bodyPr wrap="square" rtlCol="0">
            <a:spAutoFit/>
          </a:bodyPr>
          <a:lstStyle/>
          <a:p>
            <a:r>
              <a:rPr lang="ru-RU" dirty="0" smtClean="0">
                <a:solidFill>
                  <a:srgbClr val="C00000"/>
                </a:solidFill>
              </a:rPr>
              <a:t>Мы подстраиваемся под то, что у вас </a:t>
            </a:r>
            <a:r>
              <a:rPr lang="ru-RU" i="1" dirty="0" smtClean="0">
                <a:solidFill>
                  <a:srgbClr val="C00000"/>
                </a:solidFill>
              </a:rPr>
              <a:t>уже</a:t>
            </a:r>
            <a:r>
              <a:rPr lang="ru-RU" dirty="0" smtClean="0">
                <a:solidFill>
                  <a:srgbClr val="C00000"/>
                </a:solidFill>
              </a:rPr>
              <a:t> есть, а не наоборот</a:t>
            </a:r>
          </a:p>
        </p:txBody>
      </p:sp>
      <p:pic>
        <p:nvPicPr>
          <p:cNvPr id="14" name="Picture 16" descr="Copy (3) of RD330.png"/>
          <p:cNvPicPr>
            <a:picLocks noChangeAspect="1"/>
          </p:cNvPicPr>
          <p:nvPr/>
        </p:nvPicPr>
        <p:blipFill>
          <a:blip r:embed="rId3" cstate="print"/>
          <a:srcRect/>
          <a:stretch>
            <a:fillRect/>
          </a:stretch>
        </p:blipFill>
        <p:spPr bwMode="auto">
          <a:xfrm>
            <a:off x="5581404" y="3481579"/>
            <a:ext cx="6607421" cy="1335908"/>
          </a:xfrm>
          <a:prstGeom prst="rect">
            <a:avLst/>
          </a:prstGeom>
          <a:noFill/>
          <a:ln w="9525">
            <a:noFill/>
            <a:miter lim="800000"/>
            <a:headEnd/>
            <a:tailEnd/>
          </a:ln>
        </p:spPr>
      </p:pic>
      <p:pic>
        <p:nvPicPr>
          <p:cNvPr id="15" name="Picture 18" descr="Picture1.png"/>
          <p:cNvPicPr>
            <a:picLocks noChangeAspect="1"/>
          </p:cNvPicPr>
          <p:nvPr/>
        </p:nvPicPr>
        <p:blipFill>
          <a:blip r:embed="rId4" cstate="print"/>
          <a:srcRect/>
          <a:stretch>
            <a:fillRect/>
          </a:stretch>
        </p:blipFill>
        <p:spPr bwMode="auto">
          <a:xfrm>
            <a:off x="6453016" y="1562334"/>
            <a:ext cx="5735809" cy="2135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Заключение</a:t>
            </a:r>
            <a:endParaRPr lang="ru-RU" dirty="0"/>
          </a:p>
        </p:txBody>
      </p:sp>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
        <p:nvSpPr>
          <p:cNvPr id="10" name="Title 1"/>
          <p:cNvSpPr txBox="1">
            <a:spLocks/>
          </p:cNvSpPr>
          <p:nvPr/>
        </p:nvSpPr>
        <p:spPr bwMode="gray">
          <a:xfrm>
            <a:off x="757238" y="853038"/>
            <a:ext cx="8410575" cy="460375"/>
          </a:xfrm>
          <a:prstGeom prst="rect">
            <a:avLst/>
          </a:prstGeom>
        </p:spPr>
        <p:txBody>
          <a:bodyPr wrap="square" lIns="121899" tIns="60949" rIns="121899" bIns="60949" anchor="ctr" anchorCtr="0"/>
          <a:lstStyle/>
          <a:p>
            <a:pPr marL="0" marR="0" lvl="0" indent="0" algn="l" defTabSz="1218987" rtl="0" eaLnBrk="1" fontAlgn="auto" latinLnBrk="0" hangingPunct="1">
              <a:lnSpc>
                <a:spcPct val="100000"/>
              </a:lnSpc>
              <a:spcBef>
                <a:spcPct val="0"/>
              </a:spcBef>
              <a:spcAft>
                <a:spcPts val="0"/>
              </a:spcAft>
              <a:buClrTx/>
              <a:buSzTx/>
              <a:buFontTx/>
              <a:buNone/>
              <a:tabLst>
                <a:tab pos="1218987" algn="l"/>
              </a:tabLst>
              <a:defRPr/>
            </a:pPr>
            <a:r>
              <a:rPr kumimoji="0" lang="ru-RU" sz="2600" b="0" i="0" u="none" strike="noStrike" cap="none" baseline="0" noProof="0" smtClean="0">
                <a:ln>
                  <a:noFill/>
                </a:ln>
                <a:solidFill>
                  <a:schemeClr val="bg1"/>
                </a:solidFill>
                <a:effectLst/>
                <a:uLnTx/>
                <a:uFillTx/>
                <a:latin typeface="Arial" pitchFamily="34" charset="0"/>
              </a:rPr>
              <a:t>Заключение</a:t>
            </a:r>
            <a:endParaRPr kumimoji="0" lang="ru-RU" sz="26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11" name="Content Placeholder 4"/>
          <p:cNvSpPr>
            <a:spLocks noGrp="1"/>
          </p:cNvSpPr>
          <p:nvPr>
            <p:ph sz="quarter" idx="4294967295"/>
          </p:nvPr>
        </p:nvSpPr>
        <p:spPr>
          <a:xfrm>
            <a:off x="2176148" y="1468211"/>
            <a:ext cx="9722612" cy="4557387"/>
          </a:xfrm>
          <a:prstGeom prst="rect">
            <a:avLst/>
          </a:prstGeom>
        </p:spPr>
        <p:txBody>
          <a:bodyPr>
            <a:normAutofit fontScale="92500"/>
          </a:bodyPr>
          <a:lstStyle/>
          <a:p>
            <a:pPr>
              <a:buFont typeface="Arial" panose="020B0604020202020204" pitchFamily="34" charset="0"/>
              <a:buChar char="•"/>
            </a:pPr>
            <a:r>
              <a:rPr lang="ru-RU" sz="2400" dirty="0" smtClean="0">
                <a:solidFill>
                  <a:schemeClr val="bg2"/>
                </a:solidFill>
                <a:latin typeface="+mj-lt"/>
              </a:rPr>
              <a:t>Эталонные архитектуры для быстрого и воспроизводимого выполнения комплексных решений VMware для частных облаков</a:t>
            </a:r>
          </a:p>
          <a:p>
            <a:pPr>
              <a:buFont typeface="Arial" panose="020B0604020202020204" pitchFamily="34" charset="0"/>
              <a:buChar char="•"/>
            </a:pPr>
            <a:r>
              <a:rPr lang="ru-RU" sz="2400" dirty="0" smtClean="0">
                <a:solidFill>
                  <a:schemeClr val="bg2"/>
                </a:solidFill>
                <a:latin typeface="+mj-lt"/>
              </a:rPr>
              <a:t>Проверенное масштабируемое решение EMC VSPEX</a:t>
            </a:r>
          </a:p>
          <a:p>
            <a:pPr>
              <a:buFont typeface="Arial" panose="020B0604020202020204" pitchFamily="34" charset="0"/>
              <a:buChar char="•"/>
            </a:pPr>
            <a:r>
              <a:rPr lang="ru-RU" sz="2400" dirty="0" smtClean="0">
                <a:solidFill>
                  <a:schemeClr val="bg2"/>
                </a:solidFill>
                <a:latin typeface="+mj-lt"/>
              </a:rPr>
              <a:t>Консолидация разнородной ИТ-среды для улучшения управления, производительности, резервного копирования и безопасности</a:t>
            </a:r>
          </a:p>
          <a:p>
            <a:pPr>
              <a:buFont typeface="Arial" panose="020B0604020202020204" pitchFamily="34" charset="0"/>
              <a:buChar char="•"/>
            </a:pPr>
            <a:r>
              <a:rPr lang="ru-RU" sz="2400" dirty="0" smtClean="0">
                <a:solidFill>
                  <a:schemeClr val="bg2"/>
                </a:solidFill>
                <a:latin typeface="+mj-lt"/>
              </a:rPr>
              <a:t>Лучшая в своем классе технология обеспечивает простоту системы, простоту управления, улучшает производительность и резервное копирование, повышая окупаемость инвестиций</a:t>
            </a:r>
          </a:p>
          <a:p>
            <a:pPr>
              <a:buFont typeface="Arial" panose="020B0604020202020204" pitchFamily="34" charset="0"/>
              <a:buChar char="•"/>
            </a:pPr>
            <a:r>
              <a:rPr lang="ru-RU" sz="2400" dirty="0" smtClean="0">
                <a:solidFill>
                  <a:schemeClr val="bg2"/>
                </a:solidFill>
                <a:latin typeface="+mj-lt"/>
              </a:rPr>
              <a:t>При поддержке легендарной технологии Lenovo ThinkServer</a:t>
            </a:r>
          </a:p>
          <a:p>
            <a:pPr>
              <a:buFont typeface="Arial" panose="020B0604020202020204" pitchFamily="34" charset="0"/>
              <a:buChar char="•"/>
            </a:pPr>
            <a:r>
              <a:rPr lang="ru-RU" sz="2400" dirty="0" smtClean="0">
                <a:solidFill>
                  <a:schemeClr val="bg2"/>
                </a:solidFill>
                <a:latin typeface="+mj-lt"/>
              </a:rPr>
              <a:t>На основе серии EMC VNX</a:t>
            </a:r>
          </a:p>
          <a:p>
            <a:pPr>
              <a:buFont typeface="Arial" panose="020B0604020202020204" pitchFamily="34" charset="0"/>
              <a:buChar char="•"/>
            </a:pPr>
            <a:r>
              <a:rPr lang="ru-RU" sz="2400" dirty="0" smtClean="0">
                <a:solidFill>
                  <a:schemeClr val="bg2"/>
                </a:solidFill>
                <a:latin typeface="+mj-lt"/>
              </a:rPr>
              <a:t>На основе ведущей технологии резервного копирования и восстановления от EMC</a:t>
            </a:r>
          </a:p>
          <a:p>
            <a:endParaRPr lang="ru-RU" sz="1500" dirty="0" smtClean="0">
              <a:solidFill>
                <a:schemeClr val="bg2"/>
              </a:solidFill>
              <a:latin typeface="+mj-lt"/>
            </a:endParaRPr>
          </a:p>
          <a:p>
            <a:endParaRPr lang="ru-RU" sz="1600" dirty="0">
              <a:latin typeface="+mj-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33189" y="5831803"/>
            <a:ext cx="2316641" cy="63768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725" y="1313413"/>
            <a:ext cx="1824042" cy="4879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338607" y="1312069"/>
            <a:ext cx="11839338" cy="839730"/>
          </a:xfrm>
          <a:prstGeom prst="rect">
            <a:avLst/>
          </a:prstGeom>
          <a:solidFill>
            <a:schemeClr val="bg1"/>
          </a:solidFill>
          <a:ln>
            <a:noFill/>
          </a:ln>
        </p:spPr>
        <p:txBody>
          <a:bodyPr wrap="square" lIns="91440" tIns="45720" rIns="91440" bIns="45720" anchor="ctr">
            <a:noAutofit/>
          </a:bodyPr>
          <a:lstStyle/>
          <a:p>
            <a:r>
              <a:rPr lang="ru-RU" sz="4000" dirty="0" smtClean="0"/>
              <a:t>Облачная архитектура</a:t>
            </a:r>
          </a:p>
        </p:txBody>
      </p:sp>
      <p:sp>
        <p:nvSpPr>
          <p:cNvPr id="11" name="Rectangle 10"/>
          <p:cNvSpPr/>
          <p:nvPr/>
        </p:nvSpPr>
        <p:spPr>
          <a:xfrm>
            <a:off x="338607" y="247650"/>
            <a:ext cx="11850218" cy="839730"/>
          </a:xfrm>
          <a:prstGeom prst="rect">
            <a:avLst/>
          </a:prstGeom>
          <a:solidFill>
            <a:schemeClr val="accent6"/>
          </a:solidFill>
          <a:ln>
            <a:noFill/>
          </a:ln>
        </p:spPr>
        <p:txBody>
          <a:bodyPr wrap="square" lIns="91440" tIns="45720" rIns="91440" bIns="45720" anchor="ctr">
            <a:noAutofit/>
          </a:bodyPr>
          <a:lstStyle/>
          <a:p>
            <a:r>
              <a:rPr lang="ru-RU" sz="4000" dirty="0" smtClean="0"/>
              <a:t>Общие задачи ИТ</a:t>
            </a:r>
          </a:p>
        </p:txBody>
      </p:sp>
      <p:sp>
        <p:nvSpPr>
          <p:cNvPr id="12" name="Rectangle 11"/>
          <p:cNvSpPr/>
          <p:nvPr/>
        </p:nvSpPr>
        <p:spPr>
          <a:xfrm>
            <a:off x="338607" y="2366963"/>
            <a:ext cx="11850218" cy="839730"/>
          </a:xfrm>
          <a:prstGeom prst="rect">
            <a:avLst/>
          </a:prstGeom>
          <a:solidFill>
            <a:schemeClr val="accent6"/>
          </a:solidFill>
          <a:ln>
            <a:noFill/>
          </a:ln>
        </p:spPr>
        <p:txBody>
          <a:bodyPr wrap="square" lIns="91440" tIns="45720" rIns="91440" bIns="45720" anchor="ctr">
            <a:noAutofit/>
          </a:bodyPr>
          <a:lstStyle/>
          <a:p>
            <a:r>
              <a:rPr lang="ru-RU" sz="4000" dirty="0" smtClean="0"/>
              <a:t>Что такое EMC VSPEX?</a:t>
            </a:r>
            <a:endParaRPr lang="ru-RU" sz="4000" dirty="0"/>
          </a:p>
        </p:txBody>
      </p:sp>
      <p:sp>
        <p:nvSpPr>
          <p:cNvPr id="2" name="Rectangle 1"/>
          <p:cNvSpPr/>
          <p:nvPr/>
        </p:nvSpPr>
        <p:spPr>
          <a:xfrm>
            <a:off x="-9007" y="247650"/>
            <a:ext cx="347614" cy="1019877"/>
          </a:xfrm>
          <a:custGeom>
            <a:avLst/>
            <a:gdLst>
              <a:gd name="connsiteX0" fmla="*/ 0 w 338607"/>
              <a:gd name="connsiteY0" fmla="*/ 0 h 839730"/>
              <a:gd name="connsiteX1" fmla="*/ 338607 w 338607"/>
              <a:gd name="connsiteY1" fmla="*/ 0 h 839730"/>
              <a:gd name="connsiteX2" fmla="*/ 338607 w 338607"/>
              <a:gd name="connsiteY2" fmla="*/ 839730 h 839730"/>
              <a:gd name="connsiteX3" fmla="*/ 0 w 338607"/>
              <a:gd name="connsiteY3" fmla="*/ 839730 h 839730"/>
              <a:gd name="connsiteX4" fmla="*/ 0 w 338607"/>
              <a:gd name="connsiteY4" fmla="*/ 0 h 839730"/>
              <a:gd name="connsiteX0" fmla="*/ 0 w 347614"/>
              <a:gd name="connsiteY0" fmla="*/ 153126 h 839730"/>
              <a:gd name="connsiteX1" fmla="*/ 347614 w 347614"/>
              <a:gd name="connsiteY1" fmla="*/ 0 h 839730"/>
              <a:gd name="connsiteX2" fmla="*/ 347614 w 347614"/>
              <a:gd name="connsiteY2" fmla="*/ 839730 h 839730"/>
              <a:gd name="connsiteX3" fmla="*/ 9007 w 347614"/>
              <a:gd name="connsiteY3" fmla="*/ 839730 h 839730"/>
              <a:gd name="connsiteX4" fmla="*/ 0 w 347614"/>
              <a:gd name="connsiteY4" fmla="*/ 153126 h 839730"/>
              <a:gd name="connsiteX0" fmla="*/ 0 w 347614"/>
              <a:gd name="connsiteY0" fmla="*/ 153126 h 1019877"/>
              <a:gd name="connsiteX1" fmla="*/ 347614 w 347614"/>
              <a:gd name="connsiteY1" fmla="*/ 0 h 1019877"/>
              <a:gd name="connsiteX2" fmla="*/ 347614 w 347614"/>
              <a:gd name="connsiteY2" fmla="*/ 839730 h 1019877"/>
              <a:gd name="connsiteX3" fmla="*/ 9007 w 347614"/>
              <a:gd name="connsiteY3" fmla="*/ 1019877 h 1019877"/>
              <a:gd name="connsiteX4" fmla="*/ 0 w 347614"/>
              <a:gd name="connsiteY4" fmla="*/ 153126 h 101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14" h="1019877">
                <a:moveTo>
                  <a:pt x="0" y="153126"/>
                </a:moveTo>
                <a:lnTo>
                  <a:pt x="347614" y="0"/>
                </a:lnTo>
                <a:lnTo>
                  <a:pt x="347614" y="839730"/>
                </a:lnTo>
                <a:lnTo>
                  <a:pt x="9007" y="1019877"/>
                </a:lnTo>
                <a:cubicBezTo>
                  <a:pt x="6005" y="730960"/>
                  <a:pt x="3002" y="442043"/>
                  <a:pt x="0" y="153126"/>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p:cNvSpPr/>
          <p:nvPr/>
        </p:nvSpPr>
        <p:spPr>
          <a:xfrm>
            <a:off x="-9007" y="1312069"/>
            <a:ext cx="347614" cy="1019877"/>
          </a:xfrm>
          <a:custGeom>
            <a:avLst/>
            <a:gdLst>
              <a:gd name="connsiteX0" fmla="*/ 0 w 338607"/>
              <a:gd name="connsiteY0" fmla="*/ 0 h 839730"/>
              <a:gd name="connsiteX1" fmla="*/ 338607 w 338607"/>
              <a:gd name="connsiteY1" fmla="*/ 0 h 839730"/>
              <a:gd name="connsiteX2" fmla="*/ 338607 w 338607"/>
              <a:gd name="connsiteY2" fmla="*/ 839730 h 839730"/>
              <a:gd name="connsiteX3" fmla="*/ 0 w 338607"/>
              <a:gd name="connsiteY3" fmla="*/ 839730 h 839730"/>
              <a:gd name="connsiteX4" fmla="*/ 0 w 338607"/>
              <a:gd name="connsiteY4" fmla="*/ 0 h 839730"/>
              <a:gd name="connsiteX0" fmla="*/ 0 w 347614"/>
              <a:gd name="connsiteY0" fmla="*/ 153126 h 839730"/>
              <a:gd name="connsiteX1" fmla="*/ 347614 w 347614"/>
              <a:gd name="connsiteY1" fmla="*/ 0 h 839730"/>
              <a:gd name="connsiteX2" fmla="*/ 347614 w 347614"/>
              <a:gd name="connsiteY2" fmla="*/ 839730 h 839730"/>
              <a:gd name="connsiteX3" fmla="*/ 9007 w 347614"/>
              <a:gd name="connsiteY3" fmla="*/ 839730 h 839730"/>
              <a:gd name="connsiteX4" fmla="*/ 0 w 347614"/>
              <a:gd name="connsiteY4" fmla="*/ 153126 h 839730"/>
              <a:gd name="connsiteX0" fmla="*/ 0 w 347614"/>
              <a:gd name="connsiteY0" fmla="*/ 153126 h 1019877"/>
              <a:gd name="connsiteX1" fmla="*/ 347614 w 347614"/>
              <a:gd name="connsiteY1" fmla="*/ 0 h 1019877"/>
              <a:gd name="connsiteX2" fmla="*/ 347614 w 347614"/>
              <a:gd name="connsiteY2" fmla="*/ 839730 h 1019877"/>
              <a:gd name="connsiteX3" fmla="*/ 9007 w 347614"/>
              <a:gd name="connsiteY3" fmla="*/ 1019877 h 1019877"/>
              <a:gd name="connsiteX4" fmla="*/ 0 w 347614"/>
              <a:gd name="connsiteY4" fmla="*/ 153126 h 101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14" h="1019877">
                <a:moveTo>
                  <a:pt x="0" y="153126"/>
                </a:moveTo>
                <a:lnTo>
                  <a:pt x="347614" y="0"/>
                </a:lnTo>
                <a:lnTo>
                  <a:pt x="347614" y="839730"/>
                </a:lnTo>
                <a:lnTo>
                  <a:pt x="9007" y="1019877"/>
                </a:lnTo>
                <a:cubicBezTo>
                  <a:pt x="6005" y="730960"/>
                  <a:pt x="3002" y="442043"/>
                  <a:pt x="0" y="153126"/>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p:nvPr/>
        </p:nvSpPr>
        <p:spPr>
          <a:xfrm>
            <a:off x="-9007" y="2366963"/>
            <a:ext cx="347614" cy="1019877"/>
          </a:xfrm>
          <a:custGeom>
            <a:avLst/>
            <a:gdLst>
              <a:gd name="connsiteX0" fmla="*/ 0 w 338607"/>
              <a:gd name="connsiteY0" fmla="*/ 0 h 839730"/>
              <a:gd name="connsiteX1" fmla="*/ 338607 w 338607"/>
              <a:gd name="connsiteY1" fmla="*/ 0 h 839730"/>
              <a:gd name="connsiteX2" fmla="*/ 338607 w 338607"/>
              <a:gd name="connsiteY2" fmla="*/ 839730 h 839730"/>
              <a:gd name="connsiteX3" fmla="*/ 0 w 338607"/>
              <a:gd name="connsiteY3" fmla="*/ 839730 h 839730"/>
              <a:gd name="connsiteX4" fmla="*/ 0 w 338607"/>
              <a:gd name="connsiteY4" fmla="*/ 0 h 839730"/>
              <a:gd name="connsiteX0" fmla="*/ 0 w 347614"/>
              <a:gd name="connsiteY0" fmla="*/ 153126 h 839730"/>
              <a:gd name="connsiteX1" fmla="*/ 347614 w 347614"/>
              <a:gd name="connsiteY1" fmla="*/ 0 h 839730"/>
              <a:gd name="connsiteX2" fmla="*/ 347614 w 347614"/>
              <a:gd name="connsiteY2" fmla="*/ 839730 h 839730"/>
              <a:gd name="connsiteX3" fmla="*/ 9007 w 347614"/>
              <a:gd name="connsiteY3" fmla="*/ 839730 h 839730"/>
              <a:gd name="connsiteX4" fmla="*/ 0 w 347614"/>
              <a:gd name="connsiteY4" fmla="*/ 153126 h 839730"/>
              <a:gd name="connsiteX0" fmla="*/ 0 w 347614"/>
              <a:gd name="connsiteY0" fmla="*/ 153126 h 1019877"/>
              <a:gd name="connsiteX1" fmla="*/ 347614 w 347614"/>
              <a:gd name="connsiteY1" fmla="*/ 0 h 1019877"/>
              <a:gd name="connsiteX2" fmla="*/ 347614 w 347614"/>
              <a:gd name="connsiteY2" fmla="*/ 839730 h 1019877"/>
              <a:gd name="connsiteX3" fmla="*/ 9007 w 347614"/>
              <a:gd name="connsiteY3" fmla="*/ 1019877 h 1019877"/>
              <a:gd name="connsiteX4" fmla="*/ 0 w 347614"/>
              <a:gd name="connsiteY4" fmla="*/ 153126 h 101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14" h="1019877">
                <a:moveTo>
                  <a:pt x="0" y="153126"/>
                </a:moveTo>
                <a:lnTo>
                  <a:pt x="347614" y="0"/>
                </a:lnTo>
                <a:lnTo>
                  <a:pt x="347614" y="839730"/>
                </a:lnTo>
                <a:lnTo>
                  <a:pt x="9007" y="1019877"/>
                </a:lnTo>
                <a:cubicBezTo>
                  <a:pt x="6005" y="730960"/>
                  <a:pt x="3002" y="442043"/>
                  <a:pt x="0" y="153126"/>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8607" y="3436144"/>
            <a:ext cx="11850218" cy="839730"/>
          </a:xfrm>
          <a:prstGeom prst="rect">
            <a:avLst/>
          </a:prstGeom>
          <a:solidFill>
            <a:schemeClr val="accent6"/>
          </a:solidFill>
          <a:ln>
            <a:noFill/>
          </a:ln>
        </p:spPr>
        <p:txBody>
          <a:bodyPr wrap="square" lIns="91440" tIns="45720" rIns="91440" bIns="45720" anchor="ctr">
            <a:normAutofit fontScale="77500" lnSpcReduction="20000"/>
          </a:bodyPr>
          <a:lstStyle/>
          <a:p>
            <a:r>
              <a:rPr lang="ru-RU" sz="4000" dirty="0" smtClean="0"/>
              <a:t>Предложение для частного облака ThinkServer EMC VSPEX</a:t>
            </a:r>
            <a:endParaRPr lang="ru-RU" sz="4000" dirty="0"/>
          </a:p>
        </p:txBody>
      </p:sp>
      <p:sp>
        <p:nvSpPr>
          <p:cNvPr id="10" name="Rectangle 9"/>
          <p:cNvSpPr/>
          <p:nvPr/>
        </p:nvSpPr>
        <p:spPr>
          <a:xfrm>
            <a:off x="338607" y="4456021"/>
            <a:ext cx="11850218" cy="839730"/>
          </a:xfrm>
          <a:prstGeom prst="rect">
            <a:avLst/>
          </a:prstGeom>
          <a:solidFill>
            <a:schemeClr val="accent6"/>
          </a:solidFill>
          <a:ln>
            <a:noFill/>
          </a:ln>
        </p:spPr>
        <p:txBody>
          <a:bodyPr wrap="square" lIns="91440" tIns="45720" rIns="91440" bIns="45720" anchor="ctr">
            <a:noAutofit/>
          </a:bodyPr>
          <a:lstStyle/>
          <a:p>
            <a:r>
              <a:rPr lang="ru-RU" sz="4000" dirty="0" smtClean="0"/>
              <a:t>Упрощенное управление</a:t>
            </a:r>
            <a:endParaRPr lang="ru-RU" sz="4000" dirty="0"/>
          </a:p>
        </p:txBody>
      </p:sp>
      <p:sp>
        <p:nvSpPr>
          <p:cNvPr id="13" name="Rectangle 12"/>
          <p:cNvSpPr/>
          <p:nvPr/>
        </p:nvSpPr>
        <p:spPr>
          <a:xfrm>
            <a:off x="338607" y="5476875"/>
            <a:ext cx="11850218" cy="839730"/>
          </a:xfrm>
          <a:prstGeom prst="rect">
            <a:avLst/>
          </a:prstGeom>
          <a:solidFill>
            <a:schemeClr val="accent6"/>
          </a:solidFill>
          <a:ln>
            <a:noFill/>
          </a:ln>
        </p:spPr>
        <p:txBody>
          <a:bodyPr wrap="square" lIns="91440" tIns="45720" rIns="91440" bIns="45720" anchor="ctr">
            <a:noAutofit/>
          </a:bodyPr>
          <a:lstStyle/>
          <a:p>
            <a:r>
              <a:rPr lang="ru-RU" sz="4000" dirty="0" smtClean="0"/>
              <a:t>Почему Lenovo</a:t>
            </a:r>
            <a:endParaRPr lang="ru-RU" sz="4000" dirty="0"/>
          </a:p>
        </p:txBody>
      </p:sp>
      <p:sp>
        <p:nvSpPr>
          <p:cNvPr id="14" name="Rectangle 1"/>
          <p:cNvSpPr/>
          <p:nvPr/>
        </p:nvSpPr>
        <p:spPr>
          <a:xfrm>
            <a:off x="-9007" y="3436144"/>
            <a:ext cx="347614" cy="1019877"/>
          </a:xfrm>
          <a:custGeom>
            <a:avLst/>
            <a:gdLst>
              <a:gd name="connsiteX0" fmla="*/ 0 w 338607"/>
              <a:gd name="connsiteY0" fmla="*/ 0 h 839730"/>
              <a:gd name="connsiteX1" fmla="*/ 338607 w 338607"/>
              <a:gd name="connsiteY1" fmla="*/ 0 h 839730"/>
              <a:gd name="connsiteX2" fmla="*/ 338607 w 338607"/>
              <a:gd name="connsiteY2" fmla="*/ 839730 h 839730"/>
              <a:gd name="connsiteX3" fmla="*/ 0 w 338607"/>
              <a:gd name="connsiteY3" fmla="*/ 839730 h 839730"/>
              <a:gd name="connsiteX4" fmla="*/ 0 w 338607"/>
              <a:gd name="connsiteY4" fmla="*/ 0 h 839730"/>
              <a:gd name="connsiteX0" fmla="*/ 0 w 347614"/>
              <a:gd name="connsiteY0" fmla="*/ 153126 h 839730"/>
              <a:gd name="connsiteX1" fmla="*/ 347614 w 347614"/>
              <a:gd name="connsiteY1" fmla="*/ 0 h 839730"/>
              <a:gd name="connsiteX2" fmla="*/ 347614 w 347614"/>
              <a:gd name="connsiteY2" fmla="*/ 839730 h 839730"/>
              <a:gd name="connsiteX3" fmla="*/ 9007 w 347614"/>
              <a:gd name="connsiteY3" fmla="*/ 839730 h 839730"/>
              <a:gd name="connsiteX4" fmla="*/ 0 w 347614"/>
              <a:gd name="connsiteY4" fmla="*/ 153126 h 839730"/>
              <a:gd name="connsiteX0" fmla="*/ 0 w 347614"/>
              <a:gd name="connsiteY0" fmla="*/ 153126 h 1019877"/>
              <a:gd name="connsiteX1" fmla="*/ 347614 w 347614"/>
              <a:gd name="connsiteY1" fmla="*/ 0 h 1019877"/>
              <a:gd name="connsiteX2" fmla="*/ 347614 w 347614"/>
              <a:gd name="connsiteY2" fmla="*/ 839730 h 1019877"/>
              <a:gd name="connsiteX3" fmla="*/ 9007 w 347614"/>
              <a:gd name="connsiteY3" fmla="*/ 1019877 h 1019877"/>
              <a:gd name="connsiteX4" fmla="*/ 0 w 347614"/>
              <a:gd name="connsiteY4" fmla="*/ 153126 h 101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14" h="1019877">
                <a:moveTo>
                  <a:pt x="0" y="153126"/>
                </a:moveTo>
                <a:lnTo>
                  <a:pt x="347614" y="0"/>
                </a:lnTo>
                <a:lnTo>
                  <a:pt x="347614" y="839730"/>
                </a:lnTo>
                <a:lnTo>
                  <a:pt x="9007" y="1019877"/>
                </a:lnTo>
                <a:cubicBezTo>
                  <a:pt x="6005" y="730960"/>
                  <a:pt x="3002" y="442043"/>
                  <a:pt x="0" y="153126"/>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
          <p:cNvSpPr/>
          <p:nvPr/>
        </p:nvSpPr>
        <p:spPr>
          <a:xfrm>
            <a:off x="-9007" y="4456998"/>
            <a:ext cx="347614" cy="1019877"/>
          </a:xfrm>
          <a:custGeom>
            <a:avLst/>
            <a:gdLst>
              <a:gd name="connsiteX0" fmla="*/ 0 w 338607"/>
              <a:gd name="connsiteY0" fmla="*/ 0 h 839730"/>
              <a:gd name="connsiteX1" fmla="*/ 338607 w 338607"/>
              <a:gd name="connsiteY1" fmla="*/ 0 h 839730"/>
              <a:gd name="connsiteX2" fmla="*/ 338607 w 338607"/>
              <a:gd name="connsiteY2" fmla="*/ 839730 h 839730"/>
              <a:gd name="connsiteX3" fmla="*/ 0 w 338607"/>
              <a:gd name="connsiteY3" fmla="*/ 839730 h 839730"/>
              <a:gd name="connsiteX4" fmla="*/ 0 w 338607"/>
              <a:gd name="connsiteY4" fmla="*/ 0 h 839730"/>
              <a:gd name="connsiteX0" fmla="*/ 0 w 347614"/>
              <a:gd name="connsiteY0" fmla="*/ 153126 h 839730"/>
              <a:gd name="connsiteX1" fmla="*/ 347614 w 347614"/>
              <a:gd name="connsiteY1" fmla="*/ 0 h 839730"/>
              <a:gd name="connsiteX2" fmla="*/ 347614 w 347614"/>
              <a:gd name="connsiteY2" fmla="*/ 839730 h 839730"/>
              <a:gd name="connsiteX3" fmla="*/ 9007 w 347614"/>
              <a:gd name="connsiteY3" fmla="*/ 839730 h 839730"/>
              <a:gd name="connsiteX4" fmla="*/ 0 w 347614"/>
              <a:gd name="connsiteY4" fmla="*/ 153126 h 839730"/>
              <a:gd name="connsiteX0" fmla="*/ 0 w 347614"/>
              <a:gd name="connsiteY0" fmla="*/ 153126 h 1019877"/>
              <a:gd name="connsiteX1" fmla="*/ 347614 w 347614"/>
              <a:gd name="connsiteY1" fmla="*/ 0 h 1019877"/>
              <a:gd name="connsiteX2" fmla="*/ 347614 w 347614"/>
              <a:gd name="connsiteY2" fmla="*/ 839730 h 1019877"/>
              <a:gd name="connsiteX3" fmla="*/ 9007 w 347614"/>
              <a:gd name="connsiteY3" fmla="*/ 1019877 h 1019877"/>
              <a:gd name="connsiteX4" fmla="*/ 0 w 347614"/>
              <a:gd name="connsiteY4" fmla="*/ 153126 h 101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14" h="1019877">
                <a:moveTo>
                  <a:pt x="0" y="153126"/>
                </a:moveTo>
                <a:lnTo>
                  <a:pt x="347614" y="0"/>
                </a:lnTo>
                <a:lnTo>
                  <a:pt x="347614" y="839730"/>
                </a:lnTo>
                <a:lnTo>
                  <a:pt x="9007" y="1019877"/>
                </a:lnTo>
                <a:cubicBezTo>
                  <a:pt x="6005" y="730960"/>
                  <a:pt x="3002" y="442043"/>
                  <a:pt x="0" y="153126"/>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
          <p:cNvSpPr/>
          <p:nvPr/>
        </p:nvSpPr>
        <p:spPr>
          <a:xfrm>
            <a:off x="-9007" y="5476875"/>
            <a:ext cx="347614" cy="1019877"/>
          </a:xfrm>
          <a:custGeom>
            <a:avLst/>
            <a:gdLst>
              <a:gd name="connsiteX0" fmla="*/ 0 w 338607"/>
              <a:gd name="connsiteY0" fmla="*/ 0 h 839730"/>
              <a:gd name="connsiteX1" fmla="*/ 338607 w 338607"/>
              <a:gd name="connsiteY1" fmla="*/ 0 h 839730"/>
              <a:gd name="connsiteX2" fmla="*/ 338607 w 338607"/>
              <a:gd name="connsiteY2" fmla="*/ 839730 h 839730"/>
              <a:gd name="connsiteX3" fmla="*/ 0 w 338607"/>
              <a:gd name="connsiteY3" fmla="*/ 839730 h 839730"/>
              <a:gd name="connsiteX4" fmla="*/ 0 w 338607"/>
              <a:gd name="connsiteY4" fmla="*/ 0 h 839730"/>
              <a:gd name="connsiteX0" fmla="*/ 0 w 347614"/>
              <a:gd name="connsiteY0" fmla="*/ 153126 h 839730"/>
              <a:gd name="connsiteX1" fmla="*/ 347614 w 347614"/>
              <a:gd name="connsiteY1" fmla="*/ 0 h 839730"/>
              <a:gd name="connsiteX2" fmla="*/ 347614 w 347614"/>
              <a:gd name="connsiteY2" fmla="*/ 839730 h 839730"/>
              <a:gd name="connsiteX3" fmla="*/ 9007 w 347614"/>
              <a:gd name="connsiteY3" fmla="*/ 839730 h 839730"/>
              <a:gd name="connsiteX4" fmla="*/ 0 w 347614"/>
              <a:gd name="connsiteY4" fmla="*/ 153126 h 839730"/>
              <a:gd name="connsiteX0" fmla="*/ 0 w 347614"/>
              <a:gd name="connsiteY0" fmla="*/ 153126 h 1019877"/>
              <a:gd name="connsiteX1" fmla="*/ 347614 w 347614"/>
              <a:gd name="connsiteY1" fmla="*/ 0 h 1019877"/>
              <a:gd name="connsiteX2" fmla="*/ 347614 w 347614"/>
              <a:gd name="connsiteY2" fmla="*/ 839730 h 1019877"/>
              <a:gd name="connsiteX3" fmla="*/ 9007 w 347614"/>
              <a:gd name="connsiteY3" fmla="*/ 1019877 h 1019877"/>
              <a:gd name="connsiteX4" fmla="*/ 0 w 347614"/>
              <a:gd name="connsiteY4" fmla="*/ 153126 h 1019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14" h="1019877">
                <a:moveTo>
                  <a:pt x="0" y="153126"/>
                </a:moveTo>
                <a:lnTo>
                  <a:pt x="347614" y="0"/>
                </a:lnTo>
                <a:lnTo>
                  <a:pt x="347614" y="839730"/>
                </a:lnTo>
                <a:lnTo>
                  <a:pt x="9007" y="1019877"/>
                </a:lnTo>
                <a:cubicBezTo>
                  <a:pt x="6005" y="730960"/>
                  <a:pt x="3002" y="442043"/>
                  <a:pt x="0" y="153126"/>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Общие современные ИТ-задачи</a:t>
            </a:r>
            <a:endParaRPr lang="ru-RU" dirty="0"/>
          </a:p>
        </p:txBody>
      </p:sp>
      <p:sp>
        <p:nvSpPr>
          <p:cNvPr id="4" name="Footer Placeholder 3"/>
          <p:cNvSpPr>
            <a:spLocks noGrp="1"/>
          </p:cNvSpPr>
          <p:nvPr>
            <p:ph type="ftr" sz="quarter" idx="10"/>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pic>
        <p:nvPicPr>
          <p:cNvPr id="8" name="Picture 3" descr="\\chassedc\chasse\General\Images\Fotolia_13410347_Subscription_XXL.jpg"/>
          <p:cNvPicPr>
            <a:picLocks noChangeAspect="1" noChangeArrowheads="1"/>
          </p:cNvPicPr>
          <p:nvPr/>
        </p:nvPicPr>
        <p:blipFill rotWithShape="1">
          <a:blip r:embed="rId3" cstate="screen">
            <a:clrChange>
              <a:clrFrom>
                <a:srgbClr val="FDFDFD"/>
              </a:clrFrom>
              <a:clrTo>
                <a:srgbClr val="FDFDFD">
                  <a:alpha val="0"/>
                </a:srgbClr>
              </a:clrTo>
            </a:clrChange>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l="26514" r="12210" b="12684"/>
          <a:stretch/>
        </p:blipFill>
        <p:spPr bwMode="auto">
          <a:xfrm flipH="1">
            <a:off x="-179372" y="1197665"/>
            <a:ext cx="4262856" cy="497242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999782" y="1437487"/>
            <a:ext cx="8138134" cy="5258272"/>
          </a:xfrm>
          <a:prstGeom prst="rect">
            <a:avLst/>
          </a:prstGeom>
          <a:noFill/>
        </p:spPr>
        <p:txBody>
          <a:bodyPr wrap="square" rtlCol="0">
            <a:normAutofit fontScale="85000" lnSpcReduction="20000"/>
          </a:bodyPr>
          <a:lstStyle/>
          <a:p>
            <a:r>
              <a:rPr lang="ru-RU" b="1" dirty="0" smtClean="0">
                <a:solidFill>
                  <a:schemeClr val="tx2"/>
                </a:solidFill>
              </a:rPr>
              <a:t>Доступность приложений.</a:t>
            </a:r>
            <a:r>
              <a:rPr lang="ru-RU" dirty="0" smtClean="0">
                <a:solidFill>
                  <a:schemeClr val="bg2"/>
                </a:solidFill>
              </a:rPr>
              <a:t> Как обеспечить постоянную работу критически важных приложений в оперативном режиме?</a:t>
            </a:r>
          </a:p>
          <a:p>
            <a:endParaRPr lang="ru-RU" dirty="0">
              <a:solidFill>
                <a:schemeClr val="bg2"/>
              </a:solidFill>
            </a:endParaRPr>
          </a:p>
          <a:p>
            <a:r>
              <a:rPr lang="ru-RU" b="1" dirty="0" smtClean="0">
                <a:solidFill>
                  <a:schemeClr val="tx2"/>
                </a:solidFill>
              </a:rPr>
              <a:t>Управление ресурсами.</a:t>
            </a:r>
            <a:r>
              <a:rPr lang="ru-RU" dirty="0" smtClean="0">
                <a:solidFill>
                  <a:schemeClr val="bg2"/>
                </a:solidFill>
              </a:rPr>
              <a:t> Взаимно однозначное сопоставление приложений и серверов затратно, сложно в управлении и расточительно</a:t>
            </a:r>
          </a:p>
          <a:p>
            <a:endParaRPr lang="ru-RU" dirty="0">
              <a:solidFill>
                <a:schemeClr val="bg2"/>
              </a:solidFill>
            </a:endParaRPr>
          </a:p>
          <a:p>
            <a:r>
              <a:rPr lang="ru-RU" b="1" dirty="0" smtClean="0">
                <a:solidFill>
                  <a:schemeClr val="tx2"/>
                </a:solidFill>
              </a:rPr>
              <a:t>Резервное копирование</a:t>
            </a:r>
            <a:r>
              <a:rPr lang="ru-RU" dirty="0" smtClean="0"/>
              <a:t>. </a:t>
            </a:r>
            <a:r>
              <a:rPr lang="ru-RU" dirty="0" smtClean="0">
                <a:solidFill>
                  <a:schemeClr val="bg2"/>
                </a:solidFill>
              </a:rPr>
              <a:t> Как при взрывном росте объемов данных уложиться в рамки окон резервного копирования и обеспечить быстрое и надежное восстановление?</a:t>
            </a:r>
          </a:p>
          <a:p>
            <a:endParaRPr lang="ru-RU" dirty="0">
              <a:solidFill>
                <a:schemeClr val="bg2"/>
              </a:solidFill>
            </a:endParaRPr>
          </a:p>
          <a:p>
            <a:r>
              <a:rPr lang="ru-RU" b="1" dirty="0" smtClean="0">
                <a:solidFill>
                  <a:schemeClr val="tx2"/>
                </a:solidFill>
              </a:rPr>
              <a:t>Бюджет. </a:t>
            </a:r>
            <a:r>
              <a:rPr lang="ru-RU" dirty="0" smtClean="0">
                <a:solidFill>
                  <a:schemeClr val="bg2"/>
                </a:solidFill>
              </a:rPr>
              <a:t> Как добиться большего с меньшими затратами и продолжить обеспечивать соглашения об уровне обслуживания, если 65%* расходов на ИТ приходится только на сохранение статус-кво?</a:t>
            </a:r>
            <a:r>
              <a:rPr dirty="0"/>
              <a:t/>
            </a:r>
            <a:br>
              <a:rPr dirty="0"/>
            </a:br>
            <a:r>
              <a:rPr lang="ru-RU" dirty="0" smtClean="0"/>
              <a:t> </a:t>
            </a:r>
          </a:p>
          <a:p>
            <a:r>
              <a:rPr lang="ru-RU" b="1" dirty="0" smtClean="0">
                <a:solidFill>
                  <a:schemeClr val="tx2"/>
                </a:solidFill>
              </a:rPr>
              <a:t>Знания.</a:t>
            </a:r>
            <a:r>
              <a:rPr lang="ru-RU" dirty="0">
                <a:solidFill>
                  <a:schemeClr val="bg2"/>
                </a:solidFill>
              </a:rPr>
              <a:t> Как можно быть уверенным в том, что созданное решение для виртуализации обеспечит нужную производительность и масштабируемость?</a:t>
            </a:r>
          </a:p>
          <a:p>
            <a:endParaRPr lang="ru-RU" sz="1400" dirty="0">
              <a:solidFill>
                <a:schemeClr val="bg2"/>
              </a:solidFill>
            </a:endParaRPr>
          </a:p>
        </p:txBody>
      </p:sp>
      <p:graphicFrame>
        <p:nvGraphicFramePr>
          <p:cNvPr id="10" name="Chart 9"/>
          <p:cNvGraphicFramePr>
            <a:graphicFrameLocks/>
          </p:cNvGraphicFramePr>
          <p:nvPr>
            <p:extLst>
              <p:ext uri="{D42A27DB-BD31-4B8C-83A1-F6EECF244321}">
                <p14:modId xmlns:p14="http://schemas.microsoft.com/office/powerpoint/2010/main" val="2388183345"/>
              </p:ext>
            </p:extLst>
          </p:nvPr>
        </p:nvGraphicFramePr>
        <p:xfrm>
          <a:off x="541586" y="4097799"/>
          <a:ext cx="2890096" cy="167975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pic>
        <p:nvPicPr>
          <p:cNvPr id="12" name="Picture 6" descr="Cloud-door.png"/>
          <p:cNvPicPr>
            <a:picLocks noChangeAspect="1"/>
          </p:cNvPicPr>
          <p:nvPr/>
        </p:nvPicPr>
        <p:blipFill>
          <a:blip r:embed="rId3" cstate="screen"/>
          <a:srcRect/>
          <a:stretch>
            <a:fillRect/>
          </a:stretch>
        </p:blipFill>
        <p:spPr bwMode="gray">
          <a:xfrm>
            <a:off x="3226751" y="1778329"/>
            <a:ext cx="6056397" cy="3549045"/>
          </a:xfrm>
          <a:prstGeom prst="rect">
            <a:avLst/>
          </a:prstGeom>
          <a:noFill/>
          <a:ln w="9525">
            <a:noFill/>
            <a:miter lim="800000"/>
            <a:headEnd/>
            <a:tailEnd/>
          </a:ln>
        </p:spPr>
      </p:pic>
      <p:sp>
        <p:nvSpPr>
          <p:cNvPr id="13" name="Title 12"/>
          <p:cNvSpPr>
            <a:spLocks noGrp="1"/>
          </p:cNvSpPr>
          <p:nvPr>
            <p:ph type="title"/>
          </p:nvPr>
        </p:nvSpPr>
        <p:spPr/>
        <p:txBody>
          <a:bodyPr/>
          <a:lstStyle/>
          <a:p>
            <a:r>
              <a:rPr lang="ru-RU" dirty="0" smtClean="0"/>
              <a:t>Новый прорыв</a:t>
            </a:r>
            <a:endParaRPr lang="ru-RU" dirty="0"/>
          </a:p>
        </p:txBody>
      </p:sp>
      <p:sp>
        <p:nvSpPr>
          <p:cNvPr id="14" name="Title 1"/>
          <p:cNvSpPr txBox="1">
            <a:spLocks/>
          </p:cNvSpPr>
          <p:nvPr/>
        </p:nvSpPr>
        <p:spPr bwMode="gray">
          <a:xfrm>
            <a:off x="3475878" y="3975652"/>
            <a:ext cx="5556250" cy="2052836"/>
          </a:xfrm>
          <a:prstGeom prst="rect">
            <a:avLst/>
          </a:prstGeom>
          <a:noFill/>
          <a:ln w="9525">
            <a:noFill/>
            <a:miter lim="800000"/>
            <a:headEnd/>
            <a:tailEnd/>
          </a:ln>
        </p:spPr>
        <p:txBody>
          <a:bodyPr lIns="61229" tIns="30614" rIns="61229" bIns="30614" anchor="ctr"/>
          <a:lstStyle/>
          <a:p>
            <a:pPr algn="ctr"/>
            <a:r>
              <a:rPr lang="ru-RU" sz="4125" b="1" dirty="0">
                <a:latin typeface="Verdana" pitchFamily="34" charset="0"/>
              </a:rPr>
              <a:t>Переходите к «облачной» модели!</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sz="3200" dirty="0" smtClean="0"/>
              <a:t>Облако — новая архитектура</a:t>
            </a:r>
            <a:endParaRPr lang="ru-RU" sz="3200" dirty="0"/>
          </a:p>
        </p:txBody>
      </p:sp>
      <p:sp>
        <p:nvSpPr>
          <p:cNvPr id="4" name="Footer Placeholder 3"/>
          <p:cNvSpPr>
            <a:spLocks noGrp="1"/>
          </p:cNvSpPr>
          <p:nvPr>
            <p:ph type="ftr" sz="quarter" idx="10"/>
          </p:nvPr>
        </p:nvSpPr>
        <p:spPr/>
        <p:txBody>
          <a:bodyPr/>
          <a:lstStyle/>
          <a:p>
            <a:r>
              <a:rPr lang="ru-RU" sz="1000" cap="all"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
        <p:nvSpPr>
          <p:cNvPr id="6" name="Isosceles Triangle 5"/>
          <p:cNvSpPr/>
          <p:nvPr/>
        </p:nvSpPr>
        <p:spPr bwMode="gray">
          <a:xfrm rot="5400000">
            <a:off x="3716453" y="2615851"/>
            <a:ext cx="4041741" cy="1703886"/>
          </a:xfrm>
          <a:prstGeom prst="triangle">
            <a:avLst/>
          </a:prstGeom>
          <a:gradFill flip="none" rotWithShape="1">
            <a:gsLst>
              <a:gs pos="0">
                <a:srgbClr val="8488C4"/>
              </a:gs>
              <a:gs pos="53000">
                <a:srgbClr val="D4DEFF"/>
              </a:gs>
              <a:gs pos="83000">
                <a:srgbClr val="D4DEFF"/>
              </a:gs>
              <a:gs pos="100000">
                <a:srgbClr val="96AB94"/>
              </a:gs>
            </a:gsLst>
            <a:lin ang="7800000" scaled="0"/>
            <a:tileRec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55" name="Rounded Rectangle 154"/>
          <p:cNvSpPr/>
          <p:nvPr/>
        </p:nvSpPr>
        <p:spPr bwMode="gray">
          <a:xfrm rot="5400000" flipV="1">
            <a:off x="361246" y="1371339"/>
            <a:ext cx="4487779" cy="4560486"/>
          </a:xfrm>
          <a:prstGeom prst="roundRect">
            <a:avLst>
              <a:gd name="adj" fmla="val 3497"/>
            </a:avLst>
          </a:prstGeom>
          <a:gradFill flip="none" rotWithShape="1">
            <a:gsLst>
              <a:gs pos="0">
                <a:schemeClr val="bg2">
                  <a:lumMod val="20000"/>
                  <a:lumOff val="80000"/>
                </a:schemeClr>
              </a:gs>
              <a:gs pos="100000">
                <a:schemeClr val="bg1">
                  <a:alpha val="0"/>
                </a:schemeClr>
              </a:gs>
            </a:gsLst>
            <a:lin ang="0" scaled="0"/>
            <a:tileRect/>
          </a:gradFill>
          <a:ln w="12700">
            <a:gradFill>
              <a:gsLst>
                <a:gs pos="0">
                  <a:schemeClr val="bg2">
                    <a:lumMod val="40000"/>
                    <a:lumOff val="60000"/>
                  </a:schemeClr>
                </a:gs>
                <a:gs pos="100000">
                  <a:schemeClr val="bg1">
                    <a:alpha val="0"/>
                  </a:schemeClr>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fontAlgn="auto">
              <a:spcBef>
                <a:spcPts val="0"/>
              </a:spcBef>
              <a:spcAft>
                <a:spcPts val="0"/>
              </a:spcAft>
              <a:defRPr/>
            </a:pPr>
            <a:endParaRPr lang="en-US" sz="1050" dirty="0">
              <a:solidFill>
                <a:schemeClr val="bg2"/>
              </a:solidFill>
            </a:endParaRPr>
          </a:p>
        </p:txBody>
      </p:sp>
      <p:sp>
        <p:nvSpPr>
          <p:cNvPr id="156" name="TextBox 135"/>
          <p:cNvSpPr txBox="1">
            <a:spLocks noChangeArrowheads="1"/>
          </p:cNvSpPr>
          <p:nvPr/>
        </p:nvSpPr>
        <p:spPr bwMode="gray">
          <a:xfrm>
            <a:off x="549644" y="4808720"/>
            <a:ext cx="3852742" cy="284693"/>
          </a:xfrm>
          <a:prstGeom prst="rect">
            <a:avLst/>
          </a:prstGeom>
          <a:noFill/>
          <a:ln w="9525">
            <a:noFill/>
            <a:miter lim="800000"/>
            <a:headEnd/>
            <a:tailEnd/>
          </a:ln>
        </p:spPr>
        <p:txBody>
          <a:bodyPr wrap="square">
            <a:spAutoFit/>
          </a:bodyPr>
          <a:lstStyle/>
          <a:p>
            <a:pPr algn="ctr">
              <a:lnSpc>
                <a:spcPts val="1500"/>
              </a:lnSpc>
            </a:pPr>
            <a:r>
              <a:rPr lang="ru-RU" sz="2000" dirty="0">
                <a:solidFill>
                  <a:schemeClr val="bg2"/>
                </a:solidFill>
                <a:latin typeface="Verdana" pitchFamily="34" charset="0"/>
              </a:rPr>
              <a:t>Выделенные вертикальные стеки</a:t>
            </a:r>
            <a:endParaRPr lang="ru-RU" sz="2000" i="1" dirty="0">
              <a:solidFill>
                <a:schemeClr val="bg2"/>
              </a:solidFill>
              <a:latin typeface="Verdana" pitchFamily="34" charset="0"/>
            </a:endParaRPr>
          </a:p>
        </p:txBody>
      </p:sp>
      <p:sp>
        <p:nvSpPr>
          <p:cNvPr id="157" name="TextBox 3"/>
          <p:cNvSpPr txBox="1">
            <a:spLocks noChangeArrowheads="1"/>
          </p:cNvSpPr>
          <p:nvPr/>
        </p:nvSpPr>
        <p:spPr bwMode="gray">
          <a:xfrm>
            <a:off x="654757" y="1446923"/>
            <a:ext cx="3852742" cy="411467"/>
          </a:xfrm>
          <a:prstGeom prst="rect">
            <a:avLst/>
          </a:prstGeom>
          <a:noFill/>
          <a:ln w="9525">
            <a:noFill/>
            <a:miter lim="800000"/>
            <a:headEnd/>
            <a:tailEnd/>
          </a:ln>
        </p:spPr>
        <p:txBody>
          <a:bodyPr wrap="square">
            <a:spAutoFit/>
          </a:bodyPr>
          <a:lstStyle/>
          <a:p>
            <a:pPr algn="ctr"/>
            <a:r>
              <a:rPr lang="ru-RU" sz="2000" dirty="0">
                <a:solidFill>
                  <a:schemeClr val="bg2"/>
                </a:solidFill>
                <a:latin typeface="Verdana" pitchFamily="34" charset="0"/>
              </a:rPr>
              <a:t>Старый мир — физическая</a:t>
            </a:r>
            <a:endParaRPr lang="ru-RU" sz="1600" dirty="0">
              <a:solidFill>
                <a:schemeClr val="bg2"/>
              </a:solidFill>
              <a:latin typeface="Verdana" pitchFamily="34" charset="0"/>
            </a:endParaRPr>
          </a:p>
        </p:txBody>
      </p:sp>
      <p:sp>
        <p:nvSpPr>
          <p:cNvPr id="158" name="Rounded Rectangle 157"/>
          <p:cNvSpPr/>
          <p:nvPr/>
        </p:nvSpPr>
        <p:spPr bwMode="gray">
          <a:xfrm>
            <a:off x="880416" y="2425996"/>
            <a:ext cx="1085459" cy="2300947"/>
          </a:xfrm>
          <a:prstGeom prst="roundRect">
            <a:avLst>
              <a:gd name="adj" fmla="val 5725"/>
            </a:avLst>
          </a:prstGeom>
          <a:gradFill flip="none" rotWithShape="1">
            <a:gsLst>
              <a:gs pos="0">
                <a:schemeClr val="bg1">
                  <a:lumMod val="85000"/>
                  <a:alpha val="25000"/>
                </a:schemeClr>
              </a:gs>
              <a:gs pos="100000">
                <a:schemeClr val="bg1">
                  <a:lumMod val="75000"/>
                </a:schemeClr>
              </a:gs>
            </a:gsLst>
            <a:path path="circle">
              <a:fillToRect l="50000" t="50000" r="50000" b="50000"/>
            </a:path>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9" name="Picture 158"/>
          <p:cNvPicPr>
            <a:picLocks/>
          </p:cNvPicPr>
          <p:nvPr/>
        </p:nvPicPr>
        <p:blipFill>
          <a:blip r:embed="rId3" cstate="email">
            <a:duotone>
              <a:schemeClr val="bg2">
                <a:shade val="45000"/>
                <a:satMod val="135000"/>
              </a:schemeClr>
              <a:prstClr val="white"/>
            </a:duotone>
            <a:extLst/>
          </a:blip>
          <a:stretch>
            <a:fillRect/>
          </a:stretch>
        </p:blipFill>
        <p:spPr bwMode="gray">
          <a:xfrm flipH="1">
            <a:off x="910905" y="3772996"/>
            <a:ext cx="1001326" cy="846319"/>
          </a:xfrm>
          <a:prstGeom prst="rect">
            <a:avLst/>
          </a:prstGeom>
          <a:effectLst>
            <a:outerShdw blurRad="254000" dist="127000" dir="2700000" algn="tl" rotWithShape="0">
              <a:prstClr val="black">
                <a:alpha val="40000"/>
              </a:prstClr>
            </a:outerShdw>
          </a:effectLst>
        </p:spPr>
      </p:pic>
      <p:pic>
        <p:nvPicPr>
          <p:cNvPr id="160" name="Picture 159"/>
          <p:cNvPicPr>
            <a:picLocks noChangeAspect="1"/>
          </p:cNvPicPr>
          <p:nvPr/>
        </p:nvPicPr>
        <p:blipFill>
          <a:blip r:embed="rId4" cstate="email">
            <a:extLst/>
          </a:blip>
          <a:stretch>
            <a:fillRect/>
          </a:stretch>
        </p:blipFill>
        <p:spPr bwMode="gray">
          <a:xfrm>
            <a:off x="1517080" y="4067211"/>
            <a:ext cx="275029" cy="481697"/>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161" name="Picture 160"/>
          <p:cNvPicPr>
            <a:picLocks noChangeAspect="1"/>
          </p:cNvPicPr>
          <p:nvPr/>
        </p:nvPicPr>
        <p:blipFill>
          <a:blip r:embed="rId5" cstate="email">
            <a:extLst/>
          </a:blip>
          <a:stretch>
            <a:fillRect/>
          </a:stretch>
        </p:blipFill>
        <p:spPr bwMode="gray">
          <a:xfrm>
            <a:off x="1423020" y="4067211"/>
            <a:ext cx="254162" cy="481697"/>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grpSp>
        <p:nvGrpSpPr>
          <p:cNvPr id="162" name="Group 23"/>
          <p:cNvGrpSpPr>
            <a:grpSpLocks/>
          </p:cNvGrpSpPr>
          <p:nvPr/>
        </p:nvGrpSpPr>
        <p:grpSpPr bwMode="auto">
          <a:xfrm>
            <a:off x="990422" y="2989444"/>
            <a:ext cx="1413403" cy="979536"/>
            <a:chOff x="661082" y="2379185"/>
            <a:chExt cx="1331889" cy="952786"/>
          </a:xfrm>
        </p:grpSpPr>
        <p:pic>
          <p:nvPicPr>
            <p:cNvPr id="163" name="Picture 2" descr="\\MV-FS\Projects\EMC\resources\Icons\EMC_icons_070910\finals\pngs\server.png"/>
            <p:cNvPicPr>
              <a:picLocks noChangeAspect="1" noChangeArrowheads="1"/>
            </p:cNvPicPr>
            <p:nvPr/>
          </p:nvPicPr>
          <p:blipFill>
            <a:blip r:embed="rId6" cstate="print"/>
            <a:srcRect/>
            <a:stretch>
              <a:fillRect/>
            </a:stretch>
          </p:blipFill>
          <p:spPr bwMode="gray">
            <a:xfrm>
              <a:off x="661082" y="2379185"/>
              <a:ext cx="952483" cy="952786"/>
            </a:xfrm>
            <a:prstGeom prst="rect">
              <a:avLst/>
            </a:prstGeom>
            <a:ln>
              <a:noFill/>
            </a:ln>
            <a:effectLst>
              <a:outerShdw blurRad="292100" dist="139700" dir="2700000" algn="tl" rotWithShape="0">
                <a:srgbClr val="333333">
                  <a:alpha val="65000"/>
                </a:srgbClr>
              </a:outerShdw>
            </a:effectLst>
          </p:spPr>
        </p:pic>
        <p:pic>
          <p:nvPicPr>
            <p:cNvPr id="164" name="Picture 2" descr="\\MV-FS\Projects\EMC\resources\Icons\EMC_icons_070910\finals\pngs\server.png"/>
            <p:cNvPicPr>
              <a:picLocks noChangeAspect="1" noChangeArrowheads="1"/>
            </p:cNvPicPr>
            <p:nvPr/>
          </p:nvPicPr>
          <p:blipFill>
            <a:blip r:embed="rId6" cstate="print"/>
            <a:srcRect/>
            <a:stretch>
              <a:fillRect/>
            </a:stretch>
          </p:blipFill>
          <p:spPr bwMode="gray">
            <a:xfrm>
              <a:off x="1040488" y="2379185"/>
              <a:ext cx="952483" cy="952786"/>
            </a:xfrm>
            <a:prstGeom prst="rect">
              <a:avLst/>
            </a:prstGeom>
            <a:ln>
              <a:noFill/>
            </a:ln>
            <a:effectLst>
              <a:outerShdw blurRad="292100" dist="139700" dir="2700000" algn="tl" rotWithShape="0">
                <a:srgbClr val="333333">
                  <a:alpha val="65000"/>
                </a:srgbClr>
              </a:outerShdw>
            </a:effectLst>
          </p:spPr>
        </p:pic>
      </p:grpSp>
      <p:sp>
        <p:nvSpPr>
          <p:cNvPr id="165" name="Rounded Rectangle 164"/>
          <p:cNvSpPr/>
          <p:nvPr/>
        </p:nvSpPr>
        <p:spPr bwMode="gray">
          <a:xfrm>
            <a:off x="2010763" y="2425996"/>
            <a:ext cx="1085459" cy="2300947"/>
          </a:xfrm>
          <a:prstGeom prst="roundRect">
            <a:avLst>
              <a:gd name="adj" fmla="val 5725"/>
            </a:avLst>
          </a:prstGeom>
          <a:gradFill flip="none" rotWithShape="1">
            <a:gsLst>
              <a:gs pos="0">
                <a:schemeClr val="bg1">
                  <a:lumMod val="85000"/>
                  <a:alpha val="25000"/>
                </a:schemeClr>
              </a:gs>
              <a:gs pos="100000">
                <a:schemeClr val="bg1">
                  <a:lumMod val="75000"/>
                </a:schemeClr>
              </a:gs>
            </a:gsLst>
            <a:path path="circle">
              <a:fillToRect l="50000" t="50000" r="50000" b="50000"/>
            </a:path>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6" name="Picture 165"/>
          <p:cNvPicPr>
            <a:picLocks/>
          </p:cNvPicPr>
          <p:nvPr/>
        </p:nvPicPr>
        <p:blipFill>
          <a:blip r:embed="rId3" cstate="email">
            <a:duotone>
              <a:schemeClr val="bg2">
                <a:shade val="45000"/>
                <a:satMod val="135000"/>
              </a:schemeClr>
              <a:prstClr val="white"/>
            </a:duotone>
            <a:extLst/>
          </a:blip>
          <a:stretch>
            <a:fillRect/>
          </a:stretch>
        </p:blipFill>
        <p:spPr bwMode="gray">
          <a:xfrm flipH="1">
            <a:off x="2041256" y="3772996"/>
            <a:ext cx="1001326" cy="846319"/>
          </a:xfrm>
          <a:prstGeom prst="rect">
            <a:avLst/>
          </a:prstGeom>
          <a:effectLst>
            <a:outerShdw blurRad="254000" dist="127000" dir="2700000" algn="tl" rotWithShape="0">
              <a:prstClr val="black">
                <a:alpha val="40000"/>
              </a:prstClr>
            </a:outerShdw>
          </a:effectLst>
        </p:spPr>
      </p:pic>
      <p:pic>
        <p:nvPicPr>
          <p:cNvPr id="167" name="Picture 166"/>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2578915"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68" name="Picture 167"/>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2430730"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69" name="Picture 168"/>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2266620"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70" name="Picture 169"/>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2118433"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71" name="Picture 170" descr="server.png"/>
          <p:cNvPicPr>
            <a:picLocks noChangeAspect="1"/>
          </p:cNvPicPr>
          <p:nvPr/>
        </p:nvPicPr>
        <p:blipFill>
          <a:blip r:embed="rId8" cstate="print"/>
          <a:stretch>
            <a:fillRect/>
          </a:stretch>
        </p:blipFill>
        <p:spPr bwMode="gray">
          <a:xfrm>
            <a:off x="2137377" y="3178674"/>
            <a:ext cx="596358" cy="747974"/>
          </a:xfrm>
          <a:prstGeom prst="rect">
            <a:avLst/>
          </a:prstGeom>
          <a:effectLst>
            <a:outerShdw blurRad="254000" dist="127000" dir="2700000" algn="tl" rotWithShape="0">
              <a:prstClr val="black">
                <a:alpha val="40000"/>
              </a:prstClr>
            </a:outerShdw>
          </a:effectLst>
        </p:spPr>
      </p:pic>
      <p:pic>
        <p:nvPicPr>
          <p:cNvPr id="172" name="Picture 171" descr="server.png"/>
          <p:cNvPicPr>
            <a:picLocks noChangeAspect="1"/>
          </p:cNvPicPr>
          <p:nvPr/>
        </p:nvPicPr>
        <p:blipFill>
          <a:blip r:embed="rId8" cstate="print"/>
          <a:stretch>
            <a:fillRect/>
          </a:stretch>
        </p:blipFill>
        <p:spPr bwMode="gray">
          <a:xfrm>
            <a:off x="2356452" y="3246936"/>
            <a:ext cx="596358" cy="747974"/>
          </a:xfrm>
          <a:prstGeom prst="rect">
            <a:avLst/>
          </a:prstGeom>
          <a:effectLst>
            <a:outerShdw blurRad="254000" dist="127000" dir="2700000" algn="tl" rotWithShape="0">
              <a:prstClr val="black">
                <a:alpha val="40000"/>
              </a:prstClr>
            </a:outerShdw>
          </a:effectLst>
        </p:spPr>
      </p:pic>
      <p:sp>
        <p:nvSpPr>
          <p:cNvPr id="173" name="Rounded Rectangle 172"/>
          <p:cNvSpPr/>
          <p:nvPr/>
        </p:nvSpPr>
        <p:spPr bwMode="gray">
          <a:xfrm>
            <a:off x="3158215" y="2425996"/>
            <a:ext cx="1085459" cy="2300947"/>
          </a:xfrm>
          <a:prstGeom prst="roundRect">
            <a:avLst>
              <a:gd name="adj" fmla="val 5725"/>
            </a:avLst>
          </a:prstGeom>
          <a:gradFill flip="none" rotWithShape="1">
            <a:gsLst>
              <a:gs pos="0">
                <a:schemeClr val="bg1">
                  <a:lumMod val="85000"/>
                  <a:alpha val="25000"/>
                </a:schemeClr>
              </a:gs>
              <a:gs pos="100000">
                <a:schemeClr val="bg1">
                  <a:lumMod val="75000"/>
                </a:schemeClr>
              </a:gs>
            </a:gsLst>
            <a:path path="circle">
              <a:fillToRect l="50000" t="50000" r="50000" b="50000"/>
            </a:path>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4" name="Picture 173"/>
          <p:cNvPicPr>
            <a:picLocks/>
          </p:cNvPicPr>
          <p:nvPr/>
        </p:nvPicPr>
        <p:blipFill>
          <a:blip r:embed="rId3" cstate="email">
            <a:duotone>
              <a:schemeClr val="bg2">
                <a:shade val="45000"/>
                <a:satMod val="135000"/>
              </a:schemeClr>
              <a:prstClr val="white"/>
            </a:duotone>
            <a:extLst/>
          </a:blip>
          <a:stretch>
            <a:fillRect/>
          </a:stretch>
        </p:blipFill>
        <p:spPr bwMode="gray">
          <a:xfrm flipH="1">
            <a:off x="3188708" y="3772996"/>
            <a:ext cx="1001326" cy="846319"/>
          </a:xfrm>
          <a:prstGeom prst="rect">
            <a:avLst/>
          </a:prstGeom>
          <a:effectLst>
            <a:outerShdw blurRad="254000" dist="127000" dir="2700000" algn="tl" rotWithShape="0">
              <a:prstClr val="black">
                <a:alpha val="40000"/>
              </a:prstClr>
            </a:outerShdw>
          </a:effectLst>
        </p:spPr>
      </p:pic>
      <p:pic>
        <p:nvPicPr>
          <p:cNvPr id="175" name="Picture 174"/>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3726369"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76" name="Picture 175"/>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3578182"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77" name="Picture 176"/>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3414072"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78" name="Picture 177"/>
          <p:cNvPicPr>
            <a:picLocks noChangeAspect="1"/>
          </p:cNvPicPr>
          <p:nvPr/>
        </p:nvPicPr>
        <p:blipFill>
          <a:blip r:embed="rId7" cstate="email">
            <a:duotone>
              <a:schemeClr val="bg2">
                <a:shade val="45000"/>
                <a:satMod val="135000"/>
              </a:schemeClr>
              <a:prstClr val="white"/>
            </a:duotone>
            <a:extLst/>
          </a:blip>
          <a:stretch>
            <a:fillRect/>
          </a:stretch>
        </p:blipFill>
        <p:spPr bwMode="gray">
          <a:xfrm>
            <a:off x="3265884" y="4117705"/>
            <a:ext cx="314508" cy="395294"/>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179" name="Picture 149" descr="storage - generic.png"/>
          <p:cNvPicPr>
            <a:picLocks noChangeAspect="1"/>
          </p:cNvPicPr>
          <p:nvPr/>
        </p:nvPicPr>
        <p:blipFill>
          <a:blip r:embed="rId9" cstate="print"/>
          <a:srcRect/>
          <a:stretch>
            <a:fillRect/>
          </a:stretch>
        </p:blipFill>
        <p:spPr bwMode="gray">
          <a:xfrm>
            <a:off x="3348637" y="3123111"/>
            <a:ext cx="432950" cy="857476"/>
          </a:xfrm>
          <a:prstGeom prst="rect">
            <a:avLst/>
          </a:prstGeom>
          <a:ln>
            <a:noFill/>
          </a:ln>
          <a:effectLst>
            <a:outerShdw blurRad="292100" dist="139700" dir="2700000" algn="tl" rotWithShape="0">
              <a:srgbClr val="333333">
                <a:alpha val="65000"/>
              </a:srgbClr>
            </a:outerShdw>
          </a:effectLst>
        </p:spPr>
      </p:pic>
      <p:pic>
        <p:nvPicPr>
          <p:cNvPr id="180" name="Picture 149" descr="storage - generic.png"/>
          <p:cNvPicPr>
            <a:picLocks noChangeAspect="1"/>
          </p:cNvPicPr>
          <p:nvPr/>
        </p:nvPicPr>
        <p:blipFill>
          <a:blip r:embed="rId9" cstate="print"/>
          <a:srcRect/>
          <a:stretch>
            <a:fillRect/>
          </a:stretch>
        </p:blipFill>
        <p:spPr bwMode="gray">
          <a:xfrm>
            <a:off x="3583586" y="3197725"/>
            <a:ext cx="431265" cy="857476"/>
          </a:xfrm>
          <a:prstGeom prst="rect">
            <a:avLst/>
          </a:prstGeom>
          <a:ln>
            <a:noFill/>
          </a:ln>
          <a:effectLst>
            <a:outerShdw blurRad="292100" dist="139700" dir="2700000" algn="tl" rotWithShape="0">
              <a:srgbClr val="333333">
                <a:alpha val="65000"/>
              </a:srgbClr>
            </a:outerShdw>
          </a:effectLst>
        </p:spPr>
      </p:pic>
      <p:pic>
        <p:nvPicPr>
          <p:cNvPr id="181" name="Picture 180"/>
          <p:cNvPicPr>
            <a:picLocks noChangeAspect="1"/>
          </p:cNvPicPr>
          <p:nvPr/>
        </p:nvPicPr>
        <p:blipFill>
          <a:blip r:embed="rId4" cstate="email">
            <a:extLst/>
          </a:blip>
          <a:stretch>
            <a:fillRect/>
          </a:stretch>
        </p:blipFill>
        <p:spPr bwMode="gray">
          <a:xfrm>
            <a:off x="1309294" y="4067211"/>
            <a:ext cx="275029" cy="481697"/>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182" name="Picture 181"/>
          <p:cNvPicPr>
            <a:picLocks noChangeAspect="1"/>
          </p:cNvPicPr>
          <p:nvPr/>
        </p:nvPicPr>
        <p:blipFill>
          <a:blip r:embed="rId4" cstate="email">
            <a:extLst/>
          </a:blip>
          <a:stretch>
            <a:fillRect/>
          </a:stretch>
        </p:blipFill>
        <p:spPr bwMode="gray">
          <a:xfrm>
            <a:off x="1195569" y="4067211"/>
            <a:ext cx="275029" cy="481697"/>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183" name="Picture 182"/>
          <p:cNvPicPr>
            <a:picLocks noChangeAspect="1"/>
          </p:cNvPicPr>
          <p:nvPr/>
        </p:nvPicPr>
        <p:blipFill>
          <a:blip r:embed="rId5" cstate="email">
            <a:extLst/>
          </a:blip>
          <a:stretch>
            <a:fillRect/>
          </a:stretch>
        </p:blipFill>
        <p:spPr bwMode="gray">
          <a:xfrm>
            <a:off x="1101509" y="4067211"/>
            <a:ext cx="254162" cy="481697"/>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184" name="Picture 183"/>
          <p:cNvPicPr>
            <a:picLocks noChangeAspect="1"/>
          </p:cNvPicPr>
          <p:nvPr/>
        </p:nvPicPr>
        <p:blipFill>
          <a:blip r:embed="rId5" cstate="email">
            <a:extLst/>
          </a:blip>
          <a:stretch>
            <a:fillRect/>
          </a:stretch>
        </p:blipFill>
        <p:spPr bwMode="gray">
          <a:xfrm>
            <a:off x="1007448" y="4067211"/>
            <a:ext cx="254162" cy="481697"/>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grpSp>
        <p:nvGrpSpPr>
          <p:cNvPr id="185" name="Group 18"/>
          <p:cNvGrpSpPr>
            <a:grpSpLocks/>
          </p:cNvGrpSpPr>
          <p:nvPr/>
        </p:nvGrpSpPr>
        <p:grpSpPr bwMode="auto">
          <a:xfrm>
            <a:off x="6521405" y="1414969"/>
            <a:ext cx="4295799" cy="4480502"/>
            <a:chOff x="4842025" y="1160244"/>
            <a:chExt cx="4048251" cy="3390849"/>
          </a:xfrm>
        </p:grpSpPr>
        <p:sp>
          <p:nvSpPr>
            <p:cNvPr id="186" name="Rounded Rectangle 185"/>
            <p:cNvSpPr/>
            <p:nvPr/>
          </p:nvSpPr>
          <p:spPr bwMode="gray">
            <a:xfrm rot="5400000" flipV="1">
              <a:off x="5211733" y="969984"/>
              <a:ext cx="3251199" cy="3631720"/>
            </a:xfrm>
            <a:prstGeom prst="roundRect">
              <a:avLst>
                <a:gd name="adj" fmla="val 3497"/>
              </a:avLst>
            </a:prstGeom>
            <a:gradFill flip="none" rotWithShape="1">
              <a:gsLst>
                <a:gs pos="0">
                  <a:schemeClr val="accent6">
                    <a:lumMod val="85000"/>
                  </a:schemeClr>
                </a:gs>
                <a:gs pos="100000">
                  <a:schemeClr val="bg1"/>
                </a:gs>
              </a:gsLst>
              <a:lin ang="0" scaled="0"/>
              <a:tileRect/>
            </a:gradFill>
            <a:ln w="12700">
              <a:gradFill flip="none" rotWithShape="1">
                <a:gsLst>
                  <a:gs pos="0">
                    <a:schemeClr val="tx1">
                      <a:lumMod val="65000"/>
                      <a:lumOff val="35000"/>
                    </a:schemeClr>
                  </a:gs>
                  <a:gs pos="100000">
                    <a:srgbClr val="FFFFFF">
                      <a:alpha val="0"/>
                    </a:srgbClr>
                  </a:gs>
                </a:gsLst>
                <a:lin ang="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fontAlgn="auto">
                <a:spcBef>
                  <a:spcPts val="0"/>
                </a:spcBef>
                <a:spcAft>
                  <a:spcPts val="0"/>
                </a:spcAft>
                <a:defRPr/>
              </a:pPr>
              <a:endParaRPr lang="en-US" sz="1050" dirty="0">
                <a:solidFill>
                  <a:schemeClr val="bg2"/>
                </a:solidFill>
              </a:endParaRPr>
            </a:p>
          </p:txBody>
        </p:sp>
        <p:sp>
          <p:nvSpPr>
            <p:cNvPr id="187" name="TextBox 74"/>
            <p:cNvSpPr txBox="1">
              <a:spLocks noChangeArrowheads="1"/>
            </p:cNvSpPr>
            <p:nvPr/>
          </p:nvSpPr>
          <p:spPr bwMode="gray">
            <a:xfrm>
              <a:off x="5021472" y="1184425"/>
              <a:ext cx="3631721" cy="400086"/>
            </a:xfrm>
            <a:prstGeom prst="rect">
              <a:avLst/>
            </a:prstGeom>
            <a:noFill/>
            <a:ln w="9525">
              <a:noFill/>
              <a:miter lim="800000"/>
              <a:headEnd/>
              <a:tailEnd/>
            </a:ln>
          </p:spPr>
          <p:txBody>
            <a:bodyPr>
              <a:spAutoFit/>
            </a:bodyPr>
            <a:lstStyle/>
            <a:p>
              <a:pPr algn="ctr"/>
              <a:r>
                <a:rPr lang="ru-RU" sz="2000" dirty="0">
                  <a:latin typeface="Verdana" pitchFamily="34" charset="0"/>
                </a:rPr>
                <a:t>Новый мир — виртуальная</a:t>
              </a:r>
            </a:p>
          </p:txBody>
        </p:sp>
        <p:sp>
          <p:nvSpPr>
            <p:cNvPr id="188" name="Rounded Rectangle 187"/>
            <p:cNvSpPr/>
            <p:nvPr/>
          </p:nvSpPr>
          <p:spPr bwMode="gray">
            <a:xfrm rot="5400000">
              <a:off x="6253410" y="1592059"/>
              <a:ext cx="1182617" cy="3341791"/>
            </a:xfrm>
            <a:prstGeom prst="roundRect">
              <a:avLst>
                <a:gd name="adj" fmla="val 5725"/>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0" scaled="0"/>
              <a:tileRect/>
            </a:gra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a:p>
          </p:txBody>
        </p:sp>
        <p:sp>
          <p:nvSpPr>
            <p:cNvPr id="189" name="Rectangle 188"/>
            <p:cNvSpPr/>
            <p:nvPr/>
          </p:nvSpPr>
          <p:spPr bwMode="gray">
            <a:xfrm>
              <a:off x="4842025" y="3549481"/>
              <a:ext cx="4048251" cy="861962"/>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90" name="Group 75"/>
            <p:cNvGrpSpPr>
              <a:grpSpLocks/>
            </p:cNvGrpSpPr>
            <p:nvPr/>
          </p:nvGrpSpPr>
          <p:grpSpPr bwMode="auto">
            <a:xfrm>
              <a:off x="5021472" y="2727715"/>
              <a:ext cx="3631721" cy="1823378"/>
              <a:chOff x="5021472" y="2682359"/>
              <a:chExt cx="3631721" cy="1823378"/>
            </a:xfrm>
          </p:grpSpPr>
          <p:pic>
            <p:nvPicPr>
              <p:cNvPr id="191" name="Picture 149" descr="storage - generic.png"/>
              <p:cNvPicPr>
                <a:picLocks noChangeAspect="1"/>
              </p:cNvPicPr>
              <p:nvPr/>
            </p:nvPicPr>
            <p:blipFill>
              <a:blip r:embed="rId10" cstate="email">
                <a:duotone>
                  <a:schemeClr val="bg2">
                    <a:shade val="45000"/>
                    <a:satMod val="135000"/>
                  </a:schemeClr>
                  <a:prstClr val="white"/>
                </a:duotone>
                <a:extLst/>
              </a:blip>
              <a:srcRect/>
              <a:stretch>
                <a:fillRect/>
              </a:stretch>
            </p:blipFill>
            <p:spPr bwMode="gray">
              <a:xfrm>
                <a:off x="5919228" y="2682359"/>
                <a:ext cx="267129" cy="530131"/>
              </a:xfrm>
              <a:prstGeom prst="rect">
                <a:avLst/>
              </a:prstGeom>
              <a:ln>
                <a:noFill/>
              </a:ln>
              <a:effectLst/>
            </p:spPr>
          </p:pic>
          <p:pic>
            <p:nvPicPr>
              <p:cNvPr id="192" name="Picture 149" descr="storage - generic.png"/>
              <p:cNvPicPr>
                <a:picLocks noChangeAspect="1"/>
              </p:cNvPicPr>
              <p:nvPr/>
            </p:nvPicPr>
            <p:blipFill>
              <a:blip r:embed="rId10" cstate="email">
                <a:duotone>
                  <a:schemeClr val="bg2">
                    <a:shade val="45000"/>
                    <a:satMod val="135000"/>
                  </a:schemeClr>
                  <a:prstClr val="white"/>
                </a:duotone>
                <a:extLst/>
              </a:blip>
              <a:srcRect/>
              <a:stretch>
                <a:fillRect/>
              </a:stretch>
            </p:blipFill>
            <p:spPr bwMode="gray">
              <a:xfrm>
                <a:off x="6189910" y="2682359"/>
                <a:ext cx="267129" cy="530131"/>
              </a:xfrm>
              <a:prstGeom prst="rect">
                <a:avLst/>
              </a:prstGeom>
              <a:ln>
                <a:noFill/>
              </a:ln>
              <a:effectLst/>
            </p:spPr>
          </p:pic>
          <p:pic>
            <p:nvPicPr>
              <p:cNvPr id="193" name="Picture 149" descr="storage - generic.png"/>
              <p:cNvPicPr>
                <a:picLocks noChangeAspect="1"/>
              </p:cNvPicPr>
              <p:nvPr/>
            </p:nvPicPr>
            <p:blipFill>
              <a:blip r:embed="rId10" cstate="email">
                <a:duotone>
                  <a:schemeClr val="bg2">
                    <a:shade val="45000"/>
                    <a:satMod val="135000"/>
                  </a:schemeClr>
                  <a:prstClr val="white"/>
                </a:duotone>
                <a:extLst/>
              </a:blip>
              <a:srcRect/>
              <a:stretch>
                <a:fillRect/>
              </a:stretch>
            </p:blipFill>
            <p:spPr bwMode="gray">
              <a:xfrm>
                <a:off x="7272634" y="2682359"/>
                <a:ext cx="267129" cy="530131"/>
              </a:xfrm>
              <a:prstGeom prst="rect">
                <a:avLst/>
              </a:prstGeom>
              <a:ln>
                <a:noFill/>
              </a:ln>
              <a:effectLst/>
            </p:spPr>
          </p:pic>
          <p:pic>
            <p:nvPicPr>
              <p:cNvPr id="194" name="Picture 149" descr="storage - generic.png"/>
              <p:cNvPicPr>
                <a:picLocks noChangeAspect="1"/>
              </p:cNvPicPr>
              <p:nvPr/>
            </p:nvPicPr>
            <p:blipFill>
              <a:blip r:embed="rId10" cstate="email">
                <a:duotone>
                  <a:schemeClr val="bg2">
                    <a:shade val="45000"/>
                    <a:satMod val="135000"/>
                  </a:schemeClr>
                  <a:prstClr val="white"/>
                </a:duotone>
                <a:extLst/>
              </a:blip>
              <a:srcRect/>
              <a:stretch>
                <a:fillRect/>
              </a:stretch>
            </p:blipFill>
            <p:spPr bwMode="gray">
              <a:xfrm>
                <a:off x="7543317" y="2682359"/>
                <a:ext cx="267129" cy="530131"/>
              </a:xfrm>
              <a:prstGeom prst="rect">
                <a:avLst/>
              </a:prstGeom>
              <a:ln>
                <a:noFill/>
              </a:ln>
              <a:effectLst/>
            </p:spPr>
          </p:pic>
          <p:pic>
            <p:nvPicPr>
              <p:cNvPr id="195" name="Picture 149" descr="storage - generic.png"/>
              <p:cNvPicPr>
                <a:picLocks noChangeAspect="1"/>
              </p:cNvPicPr>
              <p:nvPr/>
            </p:nvPicPr>
            <p:blipFill>
              <a:blip r:embed="rId10" cstate="email">
                <a:duotone>
                  <a:schemeClr val="bg2">
                    <a:shade val="45000"/>
                    <a:satMod val="135000"/>
                  </a:schemeClr>
                  <a:prstClr val="white"/>
                </a:duotone>
                <a:extLst/>
              </a:blip>
              <a:srcRect/>
              <a:stretch>
                <a:fillRect/>
              </a:stretch>
            </p:blipFill>
            <p:spPr bwMode="gray">
              <a:xfrm>
                <a:off x="7001953" y="2682359"/>
                <a:ext cx="267129" cy="530131"/>
              </a:xfrm>
              <a:prstGeom prst="rect">
                <a:avLst/>
              </a:prstGeom>
              <a:ln>
                <a:noFill/>
              </a:ln>
              <a:effectLst/>
            </p:spPr>
          </p:pic>
          <p:pic>
            <p:nvPicPr>
              <p:cNvPr id="196" name="Picture 149" descr="storage - generic.png"/>
              <p:cNvPicPr>
                <a:picLocks noChangeAspect="1"/>
              </p:cNvPicPr>
              <p:nvPr/>
            </p:nvPicPr>
            <p:blipFill>
              <a:blip r:embed="rId10" cstate="email">
                <a:duotone>
                  <a:schemeClr val="bg2">
                    <a:shade val="45000"/>
                    <a:satMod val="135000"/>
                  </a:schemeClr>
                  <a:prstClr val="white"/>
                </a:duotone>
                <a:extLst/>
              </a:blip>
              <a:srcRect/>
              <a:stretch>
                <a:fillRect/>
              </a:stretch>
            </p:blipFill>
            <p:spPr bwMode="gray">
              <a:xfrm>
                <a:off x="6731272" y="2682359"/>
                <a:ext cx="267129" cy="530131"/>
              </a:xfrm>
              <a:prstGeom prst="rect">
                <a:avLst/>
              </a:prstGeom>
              <a:ln>
                <a:noFill/>
              </a:ln>
              <a:effectLst/>
            </p:spPr>
          </p:pic>
          <p:pic>
            <p:nvPicPr>
              <p:cNvPr id="197" name="Picture 149" descr="storage - generic.png"/>
              <p:cNvPicPr>
                <a:picLocks noChangeAspect="1"/>
              </p:cNvPicPr>
              <p:nvPr/>
            </p:nvPicPr>
            <p:blipFill>
              <a:blip r:embed="rId10" cstate="email">
                <a:duotone>
                  <a:schemeClr val="bg2">
                    <a:shade val="45000"/>
                    <a:satMod val="135000"/>
                  </a:schemeClr>
                  <a:prstClr val="white"/>
                </a:duotone>
                <a:extLst/>
              </a:blip>
              <a:srcRect/>
              <a:stretch>
                <a:fillRect/>
              </a:stretch>
            </p:blipFill>
            <p:spPr bwMode="gray">
              <a:xfrm>
                <a:off x="6460591" y="2682359"/>
                <a:ext cx="267129" cy="530131"/>
              </a:xfrm>
              <a:prstGeom prst="rect">
                <a:avLst/>
              </a:prstGeom>
              <a:ln>
                <a:noFill/>
              </a:ln>
              <a:effectLst/>
            </p:spPr>
          </p:pic>
          <p:sp>
            <p:nvSpPr>
              <p:cNvPr id="198" name="TextBox 217"/>
              <p:cNvSpPr txBox="1">
                <a:spLocks noChangeArrowheads="1"/>
              </p:cNvSpPr>
              <p:nvPr/>
            </p:nvSpPr>
            <p:spPr bwMode="gray">
              <a:xfrm>
                <a:off x="5021472" y="3797893"/>
                <a:ext cx="3631721" cy="707844"/>
              </a:xfrm>
              <a:prstGeom prst="rect">
                <a:avLst/>
              </a:prstGeom>
              <a:noFill/>
              <a:ln w="9525">
                <a:noFill/>
                <a:miter lim="800000"/>
                <a:headEnd/>
                <a:tailEnd/>
              </a:ln>
            </p:spPr>
            <p:txBody>
              <a:bodyPr>
                <a:spAutoFit/>
              </a:bodyPr>
              <a:lstStyle/>
              <a:p>
                <a:pPr algn="ctr"/>
                <a:r>
                  <a:rPr lang="ru-RU" sz="2000" dirty="0">
                    <a:latin typeface="Verdana" pitchFamily="34" charset="0"/>
                  </a:rPr>
                  <a:t>Динамический пул</a:t>
                </a:r>
              </a:p>
              <a:p>
                <a:pPr algn="ctr"/>
                <a:r>
                  <a:rPr lang="ru-RU" sz="2000" dirty="0">
                    <a:latin typeface="Verdana" pitchFamily="34" charset="0"/>
                  </a:rPr>
                  <a:t>ресурсов (вычисление и хранение)</a:t>
                </a:r>
              </a:p>
            </p:txBody>
          </p:sp>
          <p:grpSp>
            <p:nvGrpSpPr>
              <p:cNvPr id="199" name="Group 72"/>
              <p:cNvGrpSpPr>
                <a:grpSpLocks/>
              </p:cNvGrpSpPr>
              <p:nvPr/>
            </p:nvGrpSpPr>
            <p:grpSpPr bwMode="auto">
              <a:xfrm>
                <a:off x="5834969" y="3263098"/>
                <a:ext cx="2045763" cy="468784"/>
                <a:chOff x="5834969" y="3263098"/>
                <a:chExt cx="2045763" cy="468784"/>
              </a:xfrm>
            </p:grpSpPr>
            <p:grpSp>
              <p:nvGrpSpPr>
                <p:cNvPr id="200" name="Group 10"/>
                <p:cNvGrpSpPr>
                  <a:grpSpLocks/>
                </p:cNvGrpSpPr>
                <p:nvPr/>
              </p:nvGrpSpPr>
              <p:grpSpPr bwMode="auto">
                <a:xfrm>
                  <a:off x="6456774" y="3282107"/>
                  <a:ext cx="1423958" cy="449775"/>
                  <a:chOff x="6447903" y="3383423"/>
                  <a:chExt cx="1423958" cy="449775"/>
                </a:xfrm>
              </p:grpSpPr>
              <p:pic>
                <p:nvPicPr>
                  <p:cNvPr id="208" name="Picture 207"/>
                  <p:cNvPicPr>
                    <a:picLocks noChangeAspect="1"/>
                  </p:cNvPicPr>
                  <p:nvPr/>
                </p:nvPicPr>
                <p:blipFill>
                  <a:blip r:embed="rId11" cstate="email">
                    <a:extLst/>
                  </a:blip>
                  <a:stretch>
                    <a:fillRect/>
                  </a:stretch>
                </p:blipFill>
                <p:spPr bwMode="gray">
                  <a:xfrm>
                    <a:off x="7555318"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209" name="Picture 208"/>
                  <p:cNvPicPr>
                    <a:picLocks noChangeAspect="1"/>
                  </p:cNvPicPr>
                  <p:nvPr/>
                </p:nvPicPr>
                <p:blipFill>
                  <a:blip r:embed="rId11" cstate="email">
                    <a:extLst/>
                  </a:blip>
                  <a:stretch>
                    <a:fillRect/>
                  </a:stretch>
                </p:blipFill>
                <p:spPr bwMode="gray">
                  <a:xfrm>
                    <a:off x="7397115"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210" name="Picture 209"/>
                  <p:cNvPicPr>
                    <a:picLocks noChangeAspect="1"/>
                  </p:cNvPicPr>
                  <p:nvPr/>
                </p:nvPicPr>
                <p:blipFill>
                  <a:blip r:embed="rId11" cstate="email">
                    <a:extLst/>
                  </a:blip>
                  <a:stretch>
                    <a:fillRect/>
                  </a:stretch>
                </p:blipFill>
                <p:spPr bwMode="gray">
                  <a:xfrm>
                    <a:off x="7238913"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211" name="Picture 210"/>
                  <p:cNvPicPr>
                    <a:picLocks noChangeAspect="1"/>
                  </p:cNvPicPr>
                  <p:nvPr/>
                </p:nvPicPr>
                <p:blipFill>
                  <a:blip r:embed="rId11" cstate="email">
                    <a:extLst/>
                  </a:blip>
                  <a:stretch>
                    <a:fillRect/>
                  </a:stretch>
                </p:blipFill>
                <p:spPr bwMode="gray">
                  <a:xfrm>
                    <a:off x="7080711"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212" name="Picture 211"/>
                  <p:cNvPicPr>
                    <a:picLocks noChangeAspect="1"/>
                  </p:cNvPicPr>
                  <p:nvPr/>
                </p:nvPicPr>
                <p:blipFill>
                  <a:blip r:embed="rId11" cstate="email">
                    <a:extLst/>
                  </a:blip>
                  <a:stretch>
                    <a:fillRect/>
                  </a:stretch>
                </p:blipFill>
                <p:spPr bwMode="gray">
                  <a:xfrm>
                    <a:off x="6922509"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213" name="Picture 212"/>
                  <p:cNvPicPr>
                    <a:picLocks noChangeAspect="1"/>
                  </p:cNvPicPr>
                  <p:nvPr/>
                </p:nvPicPr>
                <p:blipFill>
                  <a:blip r:embed="rId11" cstate="email">
                    <a:extLst/>
                  </a:blip>
                  <a:stretch>
                    <a:fillRect/>
                  </a:stretch>
                </p:blipFill>
                <p:spPr bwMode="gray">
                  <a:xfrm>
                    <a:off x="6764307"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214" name="Picture 213"/>
                  <p:cNvPicPr>
                    <a:picLocks noChangeAspect="1"/>
                  </p:cNvPicPr>
                  <p:nvPr/>
                </p:nvPicPr>
                <p:blipFill>
                  <a:blip r:embed="rId11" cstate="email">
                    <a:extLst/>
                  </a:blip>
                  <a:stretch>
                    <a:fillRect/>
                  </a:stretch>
                </p:blipFill>
                <p:spPr bwMode="gray">
                  <a:xfrm>
                    <a:off x="6606105"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pic>
                <p:nvPicPr>
                  <p:cNvPr id="215" name="Picture 214"/>
                  <p:cNvPicPr>
                    <a:picLocks noChangeAspect="1"/>
                  </p:cNvPicPr>
                  <p:nvPr/>
                </p:nvPicPr>
                <p:blipFill>
                  <a:blip r:embed="rId11" cstate="email">
                    <a:extLst/>
                  </a:blip>
                  <a:stretch>
                    <a:fillRect/>
                  </a:stretch>
                </p:blipFill>
                <p:spPr bwMode="gray">
                  <a:xfrm>
                    <a:off x="6447903" y="3383423"/>
                    <a:ext cx="316543" cy="449775"/>
                  </a:xfrm>
                  <a:prstGeom prst="rect">
                    <a:avLst/>
                  </a:prstGeom>
                  <a:effectLst>
                    <a:outerShdw blurRad="254000" dist="127000" dir="2700000" algn="tl" rotWithShape="0">
                      <a:prstClr val="black">
                        <a:alpha val="40000"/>
                      </a:prstClr>
                    </a:outerShdw>
                  </a:effectLst>
                  <a:scene3d>
                    <a:camera prst="perspectiveContrastingLeftFacing">
                      <a:rot lat="1821939" lon="2575268" rev="0"/>
                    </a:camera>
                    <a:lightRig rig="threePt" dir="t"/>
                  </a:scene3d>
                  <a:sp3d extrusionH="82550"/>
                </p:spPr>
              </p:pic>
            </p:grpSp>
            <p:grpSp>
              <p:nvGrpSpPr>
                <p:cNvPr id="201" name="Group 15"/>
                <p:cNvGrpSpPr>
                  <a:grpSpLocks/>
                </p:cNvGrpSpPr>
                <p:nvPr/>
              </p:nvGrpSpPr>
              <p:grpSpPr bwMode="auto">
                <a:xfrm>
                  <a:off x="5834969" y="3263098"/>
                  <a:ext cx="815573" cy="453924"/>
                  <a:chOff x="5461592" y="3395323"/>
                  <a:chExt cx="815573" cy="453924"/>
                </a:xfrm>
              </p:grpSpPr>
              <p:pic>
                <p:nvPicPr>
                  <p:cNvPr id="202" name="Picture 201"/>
                  <p:cNvPicPr>
                    <a:picLocks noChangeAspect="1"/>
                  </p:cNvPicPr>
                  <p:nvPr/>
                </p:nvPicPr>
                <p:blipFill>
                  <a:blip r:embed="rId4" cstate="email">
                    <a:extLst/>
                  </a:blip>
                  <a:stretch>
                    <a:fillRect/>
                  </a:stretch>
                </p:blipFill>
                <p:spPr bwMode="gray">
                  <a:xfrm>
                    <a:off x="5799365" y="3395323"/>
                    <a:ext cx="259171" cy="453924"/>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203" name="Picture 202"/>
                  <p:cNvPicPr>
                    <a:picLocks noChangeAspect="1"/>
                  </p:cNvPicPr>
                  <p:nvPr/>
                </p:nvPicPr>
                <p:blipFill>
                  <a:blip r:embed="rId4" cstate="email">
                    <a:extLst/>
                  </a:blip>
                  <a:stretch>
                    <a:fillRect/>
                  </a:stretch>
                </p:blipFill>
                <p:spPr bwMode="gray">
                  <a:xfrm>
                    <a:off x="5680220" y="3395323"/>
                    <a:ext cx="259171" cy="453924"/>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204" name="Picture 203"/>
                  <p:cNvPicPr>
                    <a:picLocks noChangeAspect="1"/>
                  </p:cNvPicPr>
                  <p:nvPr/>
                </p:nvPicPr>
                <p:blipFill>
                  <a:blip r:embed="rId4" cstate="email">
                    <a:extLst/>
                  </a:blip>
                  <a:stretch>
                    <a:fillRect/>
                  </a:stretch>
                </p:blipFill>
                <p:spPr bwMode="gray">
                  <a:xfrm>
                    <a:off x="5561074" y="3395323"/>
                    <a:ext cx="259172" cy="453924"/>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205" name="Picture 204"/>
                  <p:cNvPicPr>
                    <a:picLocks noChangeAspect="1"/>
                  </p:cNvPicPr>
                  <p:nvPr/>
                </p:nvPicPr>
                <p:blipFill>
                  <a:blip r:embed="rId5" cstate="email">
                    <a:extLst/>
                  </a:blip>
                  <a:stretch>
                    <a:fillRect/>
                  </a:stretch>
                </p:blipFill>
                <p:spPr bwMode="gray">
                  <a:xfrm>
                    <a:off x="5461592" y="3395323"/>
                    <a:ext cx="239508" cy="453924"/>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206" name="Picture 205"/>
                  <p:cNvPicPr>
                    <a:picLocks noChangeAspect="1"/>
                  </p:cNvPicPr>
                  <p:nvPr/>
                </p:nvPicPr>
                <p:blipFill>
                  <a:blip r:embed="rId4" cstate="email">
                    <a:extLst/>
                  </a:blip>
                  <a:stretch>
                    <a:fillRect/>
                  </a:stretch>
                </p:blipFill>
                <p:spPr bwMode="gray">
                  <a:xfrm>
                    <a:off x="6017993" y="3395323"/>
                    <a:ext cx="259172" cy="453924"/>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pic>
                <p:nvPicPr>
                  <p:cNvPr id="207" name="Picture 206"/>
                  <p:cNvPicPr>
                    <a:picLocks noChangeAspect="1"/>
                  </p:cNvPicPr>
                  <p:nvPr/>
                </p:nvPicPr>
                <p:blipFill>
                  <a:blip r:embed="rId5" cstate="email">
                    <a:extLst/>
                  </a:blip>
                  <a:stretch>
                    <a:fillRect/>
                  </a:stretch>
                </p:blipFill>
                <p:spPr bwMode="gray">
                  <a:xfrm>
                    <a:off x="5918510" y="3395323"/>
                    <a:ext cx="239508" cy="453924"/>
                  </a:xfrm>
                  <a:prstGeom prst="rect">
                    <a:avLst/>
                  </a:prstGeom>
                  <a:effectLst>
                    <a:outerShdw blurRad="254000" dist="127000" dir="2700000" algn="tl" rotWithShape="0">
                      <a:prstClr val="black">
                        <a:alpha val="40000"/>
                      </a:prstClr>
                    </a:outerShdw>
                  </a:effectLst>
                  <a:scene3d>
                    <a:camera prst="perspectiveContrastingLeftFacing">
                      <a:rot lat="1824000" lon="2574000" rev="0"/>
                    </a:camera>
                    <a:lightRig rig="threePt" dir="t"/>
                  </a:scene3d>
                  <a:sp3d extrusionH="6350"/>
                </p:spPr>
              </p:pic>
            </p:grpSp>
          </p:grpSp>
        </p:grpSp>
      </p:grpSp>
      <p:sp>
        <p:nvSpPr>
          <p:cNvPr id="216" name="Rounded Rectangle 215"/>
          <p:cNvSpPr/>
          <p:nvPr/>
        </p:nvSpPr>
        <p:spPr bwMode="gray">
          <a:xfrm rot="5400000">
            <a:off x="8221654" y="1056706"/>
            <a:ext cx="793667" cy="3525268"/>
          </a:xfrm>
          <a:prstGeom prst="roundRect">
            <a:avLst>
              <a:gd name="adj" fmla="val 5725"/>
            </a:avLst>
          </a:prstGeom>
          <a:gradFill flip="none" rotWithShape="1">
            <a:gsLst>
              <a:gs pos="0">
                <a:schemeClr val="bg1">
                  <a:lumMod val="85000"/>
                </a:schemeClr>
              </a:gs>
              <a:gs pos="100000">
                <a:schemeClr val="bg1">
                  <a:lumMod val="75000"/>
                </a:schemeClr>
              </a:gs>
            </a:gsLst>
            <a:path path="circle">
              <a:fillToRect l="50000" t="50000" r="50000" b="50000"/>
            </a:path>
            <a:tileRect/>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7" name="Group 24"/>
          <p:cNvGrpSpPr>
            <a:grpSpLocks noChangeAspect="1"/>
          </p:cNvGrpSpPr>
          <p:nvPr/>
        </p:nvGrpSpPr>
        <p:grpSpPr bwMode="auto">
          <a:xfrm>
            <a:off x="6765878" y="3022783"/>
            <a:ext cx="3712918" cy="481803"/>
            <a:chOff x="5533622" y="2278754"/>
            <a:chExt cx="3060941" cy="397702"/>
          </a:xfrm>
        </p:grpSpPr>
        <p:pic>
          <p:nvPicPr>
            <p:cNvPr id="218" name="Picture 27" descr="ICON_Cloud_Q308"/>
            <p:cNvPicPr>
              <a:picLocks noChangeAspect="1" noChangeArrowheads="1"/>
            </p:cNvPicPr>
            <p:nvPr/>
          </p:nvPicPr>
          <p:blipFill>
            <a:blip r:embed="rId12" cstate="print"/>
            <a:srcRect/>
            <a:stretch>
              <a:fillRect/>
            </a:stretch>
          </p:blipFill>
          <p:spPr bwMode="gray">
            <a:xfrm>
              <a:off x="7893868" y="2283971"/>
              <a:ext cx="700695" cy="392485"/>
            </a:xfrm>
            <a:prstGeom prst="rect">
              <a:avLst/>
            </a:prstGeom>
            <a:noFill/>
            <a:ln w="9525">
              <a:noFill/>
              <a:miter lim="800000"/>
              <a:headEnd/>
              <a:tailEnd/>
            </a:ln>
          </p:spPr>
        </p:pic>
        <p:pic>
          <p:nvPicPr>
            <p:cNvPr id="219" name="Picture 27" descr="ICON_Cloud_Q308"/>
            <p:cNvPicPr>
              <a:picLocks noChangeAspect="1" noChangeArrowheads="1"/>
            </p:cNvPicPr>
            <p:nvPr/>
          </p:nvPicPr>
          <p:blipFill>
            <a:blip r:embed="rId12" cstate="print"/>
            <a:srcRect/>
            <a:stretch>
              <a:fillRect/>
            </a:stretch>
          </p:blipFill>
          <p:spPr bwMode="gray">
            <a:xfrm>
              <a:off x="7494518" y="2283971"/>
              <a:ext cx="700695" cy="392485"/>
            </a:xfrm>
            <a:prstGeom prst="rect">
              <a:avLst/>
            </a:prstGeom>
            <a:noFill/>
            <a:ln w="9525">
              <a:noFill/>
              <a:miter lim="800000"/>
              <a:headEnd/>
              <a:tailEnd/>
            </a:ln>
          </p:spPr>
        </p:pic>
        <p:pic>
          <p:nvPicPr>
            <p:cNvPr id="220" name="Picture 27" descr="ICON_Cloud_Q308"/>
            <p:cNvPicPr>
              <a:picLocks noChangeAspect="1" noChangeArrowheads="1"/>
            </p:cNvPicPr>
            <p:nvPr/>
          </p:nvPicPr>
          <p:blipFill>
            <a:blip r:embed="rId12" cstate="print"/>
            <a:srcRect/>
            <a:stretch>
              <a:fillRect/>
            </a:stretch>
          </p:blipFill>
          <p:spPr bwMode="gray">
            <a:xfrm>
              <a:off x="7095170" y="2283971"/>
              <a:ext cx="700695" cy="392485"/>
            </a:xfrm>
            <a:prstGeom prst="rect">
              <a:avLst/>
            </a:prstGeom>
            <a:noFill/>
            <a:ln w="9525">
              <a:noFill/>
              <a:miter lim="800000"/>
              <a:headEnd/>
              <a:tailEnd/>
            </a:ln>
          </p:spPr>
        </p:pic>
        <p:pic>
          <p:nvPicPr>
            <p:cNvPr id="221" name="Picture 27" descr="ICON_Cloud_Q308"/>
            <p:cNvPicPr>
              <a:picLocks noChangeAspect="1" noChangeArrowheads="1"/>
            </p:cNvPicPr>
            <p:nvPr/>
          </p:nvPicPr>
          <p:blipFill>
            <a:blip r:embed="rId12" cstate="print"/>
            <a:srcRect/>
            <a:stretch>
              <a:fillRect/>
            </a:stretch>
          </p:blipFill>
          <p:spPr bwMode="gray">
            <a:xfrm>
              <a:off x="6695822" y="2283971"/>
              <a:ext cx="700695" cy="392485"/>
            </a:xfrm>
            <a:prstGeom prst="rect">
              <a:avLst/>
            </a:prstGeom>
            <a:noFill/>
            <a:ln w="9525">
              <a:noFill/>
              <a:miter lim="800000"/>
              <a:headEnd/>
              <a:tailEnd/>
            </a:ln>
          </p:spPr>
        </p:pic>
        <p:pic>
          <p:nvPicPr>
            <p:cNvPr id="222" name="Picture 27" descr="ICON_Cloud_Q308"/>
            <p:cNvPicPr>
              <a:picLocks noChangeAspect="1" noChangeArrowheads="1"/>
            </p:cNvPicPr>
            <p:nvPr/>
          </p:nvPicPr>
          <p:blipFill>
            <a:blip r:embed="rId12" cstate="print"/>
            <a:srcRect/>
            <a:stretch>
              <a:fillRect/>
            </a:stretch>
          </p:blipFill>
          <p:spPr bwMode="gray">
            <a:xfrm>
              <a:off x="6296474" y="2283971"/>
              <a:ext cx="700695" cy="392485"/>
            </a:xfrm>
            <a:prstGeom prst="rect">
              <a:avLst/>
            </a:prstGeom>
            <a:noFill/>
            <a:ln w="9525">
              <a:noFill/>
              <a:miter lim="800000"/>
              <a:headEnd/>
              <a:tailEnd/>
            </a:ln>
          </p:spPr>
        </p:pic>
        <p:pic>
          <p:nvPicPr>
            <p:cNvPr id="223" name="Picture 27" descr="ICON_Cloud_Q308"/>
            <p:cNvPicPr>
              <a:picLocks noChangeAspect="1" noChangeArrowheads="1"/>
            </p:cNvPicPr>
            <p:nvPr/>
          </p:nvPicPr>
          <p:blipFill>
            <a:blip r:embed="rId12" cstate="print"/>
            <a:srcRect/>
            <a:stretch>
              <a:fillRect/>
            </a:stretch>
          </p:blipFill>
          <p:spPr bwMode="gray">
            <a:xfrm>
              <a:off x="5897126" y="2283971"/>
              <a:ext cx="700695" cy="392485"/>
            </a:xfrm>
            <a:prstGeom prst="rect">
              <a:avLst/>
            </a:prstGeom>
            <a:noFill/>
            <a:ln w="9525">
              <a:noFill/>
              <a:miter lim="800000"/>
              <a:headEnd/>
              <a:tailEnd/>
            </a:ln>
          </p:spPr>
        </p:pic>
        <p:pic>
          <p:nvPicPr>
            <p:cNvPr id="224" name="Picture 27" descr="ICON_Cloud_Q308"/>
            <p:cNvPicPr>
              <a:picLocks noChangeAspect="1" noChangeArrowheads="1"/>
            </p:cNvPicPr>
            <p:nvPr/>
          </p:nvPicPr>
          <p:blipFill>
            <a:blip r:embed="rId12" cstate="print"/>
            <a:srcRect/>
            <a:stretch>
              <a:fillRect/>
            </a:stretch>
          </p:blipFill>
          <p:spPr bwMode="gray">
            <a:xfrm>
              <a:off x="5533622" y="2278754"/>
              <a:ext cx="700695" cy="392485"/>
            </a:xfrm>
            <a:prstGeom prst="rect">
              <a:avLst/>
            </a:prstGeom>
            <a:noFill/>
            <a:ln w="9525">
              <a:noFill/>
              <a:miter lim="800000"/>
              <a:headEnd/>
              <a:tailEnd/>
            </a:ln>
          </p:spPr>
        </p:pic>
      </p:grpSp>
      <p:grpSp>
        <p:nvGrpSpPr>
          <p:cNvPr id="225" name="Group 12"/>
          <p:cNvGrpSpPr>
            <a:grpSpLocks/>
          </p:cNvGrpSpPr>
          <p:nvPr/>
        </p:nvGrpSpPr>
        <p:grpSpPr bwMode="auto">
          <a:xfrm>
            <a:off x="992787" y="2521450"/>
            <a:ext cx="3249646" cy="628535"/>
            <a:chOff x="653464" y="1677797"/>
            <a:chExt cx="3063317" cy="611844"/>
          </a:xfrm>
        </p:grpSpPr>
        <p:grpSp>
          <p:nvGrpSpPr>
            <p:cNvPr id="226" name="Group 3"/>
            <p:cNvGrpSpPr>
              <a:grpSpLocks/>
            </p:cNvGrpSpPr>
            <p:nvPr/>
          </p:nvGrpSpPr>
          <p:grpSpPr bwMode="auto">
            <a:xfrm>
              <a:off x="2917482" y="1677797"/>
              <a:ext cx="799299" cy="608445"/>
              <a:chOff x="3854158" y="4387011"/>
              <a:chExt cx="799299" cy="608445"/>
            </a:xfrm>
          </p:grpSpPr>
          <p:sp>
            <p:nvSpPr>
              <p:cNvPr id="239" name="AutoShape 35"/>
              <p:cNvSpPr>
                <a:spLocks noChangeArrowheads="1"/>
              </p:cNvSpPr>
              <p:nvPr/>
            </p:nvSpPr>
            <p:spPr bwMode="gray">
              <a:xfrm>
                <a:off x="3854158" y="4387011"/>
                <a:ext cx="799299" cy="608445"/>
              </a:xfrm>
              <a:prstGeom prst="roundRect">
                <a:avLst>
                  <a:gd name="adj" fmla="val 4917"/>
                </a:avLst>
              </a:prstGeom>
              <a:solidFill>
                <a:schemeClr val="tx1"/>
              </a:solidFill>
              <a:ln w="9525">
                <a:solidFill>
                  <a:schemeClr val="tx1"/>
                </a:solidFill>
                <a:round/>
                <a:headEnd/>
                <a:tailEnd/>
              </a:ln>
              <a:effectLst>
                <a:glow rad="101600">
                  <a:schemeClr val="bg1">
                    <a:alpha val="40000"/>
                  </a:schemeClr>
                </a:glow>
              </a:effectLst>
            </p:spPr>
            <p:txBody>
              <a:bodyPr wrap="none" anchor="ctr"/>
              <a:lstStyle/>
              <a:p>
                <a:pPr algn="ctr" defTabSz="653110" fontAlgn="auto">
                  <a:spcBef>
                    <a:spcPts val="0"/>
                  </a:spcBef>
                  <a:spcAft>
                    <a:spcPts val="0"/>
                  </a:spcAft>
                  <a:defRPr/>
                </a:pPr>
                <a:endParaRPr lang="en-US" sz="1000" b="1" dirty="0">
                  <a:solidFill>
                    <a:schemeClr val="bg1"/>
                  </a:solidFill>
                  <a:latin typeface="Arial" pitchFamily="34" charset="0"/>
                  <a:cs typeface="+mn-cs"/>
                </a:endParaRPr>
              </a:p>
            </p:txBody>
          </p:sp>
          <p:sp>
            <p:nvSpPr>
              <p:cNvPr id="240" name="AutoShape 36"/>
              <p:cNvSpPr>
                <a:spLocks noChangeArrowheads="1"/>
              </p:cNvSpPr>
              <p:nvPr/>
            </p:nvSpPr>
            <p:spPr bwMode="gray">
              <a:xfrm>
                <a:off x="3877929" y="4706092"/>
                <a:ext cx="751756" cy="257376"/>
              </a:xfrm>
              <a:prstGeom prst="roundRect">
                <a:avLst>
                  <a:gd name="adj" fmla="val 8495"/>
                </a:avLst>
              </a:prstGeom>
              <a:solidFill>
                <a:schemeClr val="bg1"/>
              </a:solidFill>
              <a:ln w="9525">
                <a:solidFill>
                  <a:schemeClr val="tx1"/>
                </a:solidFill>
                <a:round/>
                <a:headEnd/>
                <a:tailEnd/>
              </a:ln>
            </p:spPr>
            <p:txBody>
              <a:bodyPr wrap="none" anchor="ctr"/>
              <a:lstStyle/>
              <a:p>
                <a:pPr algn="ctr"/>
                <a:endParaRPr lang="en-US" sz="1200" b="1">
                  <a:solidFill>
                    <a:schemeClr val="tx2"/>
                  </a:solidFill>
                  <a:latin typeface="Verdana" pitchFamily="34" charset="0"/>
                </a:endParaRPr>
              </a:p>
            </p:txBody>
          </p:sp>
          <p:sp>
            <p:nvSpPr>
              <p:cNvPr id="241" name="AutoShape 39"/>
              <p:cNvSpPr>
                <a:spLocks noChangeArrowheads="1"/>
              </p:cNvSpPr>
              <p:nvPr/>
            </p:nvSpPr>
            <p:spPr bwMode="gray">
              <a:xfrm>
                <a:off x="3877929" y="4412948"/>
                <a:ext cx="751756" cy="257375"/>
              </a:xfrm>
              <a:prstGeom prst="roundRect">
                <a:avLst>
                  <a:gd name="adj" fmla="val 8495"/>
                </a:avLst>
              </a:prstGeom>
              <a:solidFill>
                <a:schemeClr val="bg1"/>
              </a:solidFill>
              <a:ln w="9525">
                <a:solidFill>
                  <a:schemeClr val="tx1"/>
                </a:solidFill>
                <a:round/>
                <a:headEnd/>
                <a:tailEnd/>
              </a:ln>
            </p:spPr>
            <p:txBody>
              <a:bodyPr wrap="none" anchor="ctr"/>
              <a:lstStyle/>
              <a:p>
                <a:pPr algn="ctr"/>
                <a:endParaRPr lang="en-US" sz="2000" b="1">
                  <a:solidFill>
                    <a:schemeClr val="bg1"/>
                  </a:solidFill>
                  <a:latin typeface="Verdana" pitchFamily="34" charset="0"/>
                </a:endParaRPr>
              </a:p>
            </p:txBody>
          </p:sp>
          <p:pic>
            <p:nvPicPr>
              <p:cNvPr id="242" name="Picture 241"/>
              <p:cNvPicPr>
                <a:picLocks noChangeAspect="1"/>
              </p:cNvPicPr>
              <p:nvPr/>
            </p:nvPicPr>
            <p:blipFill>
              <a:blip r:embed="rId13" cstate="email">
                <a:clrChange>
                  <a:clrFrom>
                    <a:srgbClr val="FFFFFF"/>
                  </a:clrFrom>
                  <a:clrTo>
                    <a:srgbClr val="FFFFFF">
                      <a:alpha val="0"/>
                    </a:srgbClr>
                  </a:clrTo>
                </a:clrChange>
                <a:extLst/>
              </a:blip>
              <a:stretch>
                <a:fillRect/>
              </a:stretch>
            </p:blipFill>
            <p:spPr bwMode="gray">
              <a:xfrm>
                <a:off x="4066623" y="4419489"/>
                <a:ext cx="374369" cy="251131"/>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pic>
            <p:nvPicPr>
              <p:cNvPr id="243" name="Picture 104"/>
              <p:cNvPicPr>
                <a:picLocks noChangeAspect="1"/>
              </p:cNvPicPr>
              <p:nvPr/>
            </p:nvPicPr>
            <p:blipFill>
              <a:blip r:embed="rId14" cstate="print"/>
              <a:srcRect/>
              <a:stretch>
                <a:fillRect/>
              </a:stretch>
            </p:blipFill>
            <p:spPr bwMode="gray">
              <a:xfrm>
                <a:off x="4001728" y="4727281"/>
                <a:ext cx="504158" cy="214999"/>
              </a:xfrm>
              <a:prstGeom prst="rect">
                <a:avLst/>
              </a:prstGeom>
              <a:noFill/>
              <a:ln w="9525">
                <a:noFill/>
                <a:miter lim="800000"/>
                <a:headEnd/>
                <a:tailEnd/>
              </a:ln>
            </p:spPr>
          </p:pic>
        </p:grpSp>
        <p:grpSp>
          <p:nvGrpSpPr>
            <p:cNvPr id="227" name="Group 339"/>
            <p:cNvGrpSpPr>
              <a:grpSpLocks/>
            </p:cNvGrpSpPr>
            <p:nvPr/>
          </p:nvGrpSpPr>
          <p:grpSpPr bwMode="auto">
            <a:xfrm>
              <a:off x="1772310" y="1680361"/>
              <a:ext cx="799299" cy="608445"/>
              <a:chOff x="2631236" y="4375331"/>
              <a:chExt cx="799299" cy="608445"/>
            </a:xfrm>
          </p:grpSpPr>
          <p:sp>
            <p:nvSpPr>
              <p:cNvPr id="234" name="AutoShape 15"/>
              <p:cNvSpPr>
                <a:spLocks noChangeArrowheads="1"/>
              </p:cNvSpPr>
              <p:nvPr/>
            </p:nvSpPr>
            <p:spPr bwMode="gray">
              <a:xfrm>
                <a:off x="2631236" y="4375331"/>
                <a:ext cx="799299" cy="608445"/>
              </a:xfrm>
              <a:prstGeom prst="roundRect">
                <a:avLst>
                  <a:gd name="adj" fmla="val 4917"/>
                </a:avLst>
              </a:prstGeom>
              <a:solidFill>
                <a:schemeClr val="tx1"/>
              </a:solidFill>
              <a:ln w="9525">
                <a:solidFill>
                  <a:schemeClr val="tx1"/>
                </a:solidFill>
                <a:round/>
                <a:headEnd/>
                <a:tailEnd/>
              </a:ln>
              <a:effectLst>
                <a:glow rad="101600">
                  <a:schemeClr val="bg1">
                    <a:alpha val="75000"/>
                  </a:schemeClr>
                </a:glow>
              </a:effectLst>
            </p:spPr>
            <p:txBody>
              <a:bodyPr wrap="none" anchor="ctr"/>
              <a:lstStyle/>
              <a:p>
                <a:pPr algn="ctr" defTabSz="653110" fontAlgn="auto">
                  <a:spcBef>
                    <a:spcPts val="0"/>
                  </a:spcBef>
                  <a:spcAft>
                    <a:spcPts val="0"/>
                  </a:spcAft>
                  <a:defRPr/>
                </a:pPr>
                <a:endParaRPr lang="en-US" sz="1000" b="1" dirty="0">
                  <a:solidFill>
                    <a:schemeClr val="bg1"/>
                  </a:solidFill>
                  <a:latin typeface="Arial" pitchFamily="34" charset="0"/>
                  <a:cs typeface="+mn-cs"/>
                </a:endParaRPr>
              </a:p>
            </p:txBody>
          </p:sp>
          <p:sp>
            <p:nvSpPr>
              <p:cNvPr id="235" name="AutoShape 16"/>
              <p:cNvSpPr>
                <a:spLocks noChangeArrowheads="1"/>
              </p:cNvSpPr>
              <p:nvPr/>
            </p:nvSpPr>
            <p:spPr bwMode="gray">
              <a:xfrm>
                <a:off x="2655222" y="4695121"/>
                <a:ext cx="751327" cy="257375"/>
              </a:xfrm>
              <a:prstGeom prst="roundRect">
                <a:avLst>
                  <a:gd name="adj" fmla="val 8495"/>
                </a:avLst>
              </a:prstGeom>
              <a:solidFill>
                <a:schemeClr val="bg1"/>
              </a:solidFill>
              <a:ln w="9525">
                <a:solidFill>
                  <a:schemeClr val="tx1"/>
                </a:solidFill>
                <a:round/>
                <a:headEnd/>
                <a:tailEnd/>
              </a:ln>
            </p:spPr>
            <p:txBody>
              <a:bodyPr wrap="none" anchor="ctr"/>
              <a:lstStyle/>
              <a:p>
                <a:pPr algn="ctr"/>
                <a:endParaRPr lang="en-US" sz="1200" b="1">
                  <a:solidFill>
                    <a:schemeClr val="tx2"/>
                  </a:solidFill>
                  <a:latin typeface="Verdana" pitchFamily="34" charset="0"/>
                </a:endParaRPr>
              </a:p>
            </p:txBody>
          </p:sp>
          <p:sp>
            <p:nvSpPr>
              <p:cNvPr id="236" name="AutoShape 19"/>
              <p:cNvSpPr>
                <a:spLocks noChangeArrowheads="1"/>
              </p:cNvSpPr>
              <p:nvPr/>
            </p:nvSpPr>
            <p:spPr bwMode="gray">
              <a:xfrm>
                <a:off x="2655222" y="4401976"/>
                <a:ext cx="751327" cy="257376"/>
              </a:xfrm>
              <a:prstGeom prst="roundRect">
                <a:avLst>
                  <a:gd name="adj" fmla="val 8495"/>
                </a:avLst>
              </a:prstGeom>
              <a:solidFill>
                <a:schemeClr val="bg1"/>
              </a:solidFill>
              <a:ln w="9525">
                <a:solidFill>
                  <a:schemeClr val="tx1"/>
                </a:solidFill>
                <a:round/>
                <a:headEnd/>
                <a:tailEnd/>
              </a:ln>
            </p:spPr>
            <p:txBody>
              <a:bodyPr wrap="none" anchor="ctr"/>
              <a:lstStyle/>
              <a:p>
                <a:pPr algn="ctr"/>
                <a:endParaRPr lang="en-US" sz="2000" b="1">
                  <a:solidFill>
                    <a:schemeClr val="bg1"/>
                  </a:solidFill>
                  <a:latin typeface="Verdana" pitchFamily="34" charset="0"/>
                </a:endParaRPr>
              </a:p>
            </p:txBody>
          </p:sp>
          <p:pic>
            <p:nvPicPr>
              <p:cNvPr id="237" name="Picture 114"/>
              <p:cNvPicPr>
                <a:picLocks noChangeAspect="1"/>
              </p:cNvPicPr>
              <p:nvPr/>
            </p:nvPicPr>
            <p:blipFill>
              <a:blip r:embed="rId15" cstate="print"/>
              <a:srcRect/>
              <a:stretch>
                <a:fillRect/>
              </a:stretch>
            </p:blipFill>
            <p:spPr bwMode="gray">
              <a:xfrm>
                <a:off x="2771647" y="4720286"/>
                <a:ext cx="518476" cy="218988"/>
              </a:xfrm>
              <a:prstGeom prst="rect">
                <a:avLst/>
              </a:prstGeom>
              <a:noFill/>
              <a:ln w="9525">
                <a:noFill/>
                <a:miter lim="800000"/>
                <a:headEnd/>
                <a:tailEnd/>
              </a:ln>
            </p:spPr>
          </p:pic>
          <p:pic>
            <p:nvPicPr>
              <p:cNvPr id="238" name="Picture 115"/>
              <p:cNvPicPr>
                <a:picLocks noChangeAspect="1"/>
              </p:cNvPicPr>
              <p:nvPr/>
            </p:nvPicPr>
            <p:blipFill>
              <a:blip r:embed="rId16" cstate="print"/>
              <a:srcRect/>
              <a:stretch>
                <a:fillRect/>
              </a:stretch>
            </p:blipFill>
            <p:spPr bwMode="gray">
              <a:xfrm>
                <a:off x="2664682" y="4433327"/>
                <a:ext cx="732407" cy="194675"/>
              </a:xfrm>
              <a:prstGeom prst="rect">
                <a:avLst/>
              </a:prstGeom>
              <a:noFill/>
              <a:ln w="9525">
                <a:noFill/>
                <a:miter lim="800000"/>
                <a:headEnd/>
                <a:tailEnd/>
              </a:ln>
            </p:spPr>
          </p:pic>
        </p:grpSp>
        <p:grpSp>
          <p:nvGrpSpPr>
            <p:cNvPr id="228" name="Group 10"/>
            <p:cNvGrpSpPr>
              <a:grpSpLocks/>
            </p:cNvGrpSpPr>
            <p:nvPr/>
          </p:nvGrpSpPr>
          <p:grpSpPr bwMode="auto">
            <a:xfrm>
              <a:off x="653464" y="1681196"/>
              <a:ext cx="799299" cy="608445"/>
              <a:chOff x="653464" y="1681196"/>
              <a:chExt cx="799299" cy="608445"/>
            </a:xfrm>
          </p:grpSpPr>
          <p:sp>
            <p:nvSpPr>
              <p:cNvPr id="229" name="AutoShape 35"/>
              <p:cNvSpPr>
                <a:spLocks noChangeArrowheads="1"/>
              </p:cNvSpPr>
              <p:nvPr/>
            </p:nvSpPr>
            <p:spPr bwMode="gray">
              <a:xfrm>
                <a:off x="653464" y="1681196"/>
                <a:ext cx="799299" cy="608445"/>
              </a:xfrm>
              <a:prstGeom prst="roundRect">
                <a:avLst>
                  <a:gd name="adj" fmla="val 4917"/>
                </a:avLst>
              </a:prstGeom>
              <a:solidFill>
                <a:schemeClr val="tx1"/>
              </a:solidFill>
              <a:ln w="9525">
                <a:solidFill>
                  <a:schemeClr val="tx1"/>
                </a:solidFill>
                <a:round/>
                <a:headEnd/>
                <a:tailEnd/>
              </a:ln>
              <a:effectLst>
                <a:glow rad="101600">
                  <a:schemeClr val="bg1">
                    <a:alpha val="75000"/>
                  </a:schemeClr>
                </a:glow>
              </a:effectLst>
            </p:spPr>
            <p:txBody>
              <a:bodyPr wrap="none" anchor="ctr"/>
              <a:lstStyle/>
              <a:p>
                <a:pPr algn="ctr" defTabSz="653110" fontAlgn="auto">
                  <a:spcBef>
                    <a:spcPts val="0"/>
                  </a:spcBef>
                  <a:spcAft>
                    <a:spcPts val="0"/>
                  </a:spcAft>
                  <a:defRPr/>
                </a:pPr>
                <a:endParaRPr lang="en-US" sz="1000" b="1" dirty="0">
                  <a:solidFill>
                    <a:schemeClr val="bg1"/>
                  </a:solidFill>
                  <a:latin typeface="Arial" pitchFamily="34" charset="0"/>
                  <a:cs typeface="+mn-cs"/>
                </a:endParaRPr>
              </a:p>
            </p:txBody>
          </p:sp>
          <p:sp>
            <p:nvSpPr>
              <p:cNvPr id="230" name="AutoShape 36"/>
              <p:cNvSpPr>
                <a:spLocks noChangeArrowheads="1"/>
              </p:cNvSpPr>
              <p:nvPr/>
            </p:nvSpPr>
            <p:spPr bwMode="gray">
              <a:xfrm>
                <a:off x="677235" y="2000277"/>
                <a:ext cx="751756" cy="257376"/>
              </a:xfrm>
              <a:prstGeom prst="roundRect">
                <a:avLst>
                  <a:gd name="adj" fmla="val 8495"/>
                </a:avLst>
              </a:prstGeom>
              <a:solidFill>
                <a:schemeClr val="bg1"/>
              </a:solidFill>
              <a:ln w="9525">
                <a:solidFill>
                  <a:schemeClr val="tx1"/>
                </a:solidFill>
                <a:round/>
                <a:headEnd/>
                <a:tailEnd/>
              </a:ln>
            </p:spPr>
            <p:txBody>
              <a:bodyPr wrap="none" anchor="ctr"/>
              <a:lstStyle/>
              <a:p>
                <a:pPr algn="ctr"/>
                <a:endParaRPr lang="en-US" sz="1200" b="1">
                  <a:solidFill>
                    <a:schemeClr val="tx2"/>
                  </a:solidFill>
                  <a:latin typeface="Verdana" pitchFamily="34" charset="0"/>
                </a:endParaRPr>
              </a:p>
            </p:txBody>
          </p:sp>
          <p:sp>
            <p:nvSpPr>
              <p:cNvPr id="231" name="AutoShape 39"/>
              <p:cNvSpPr>
                <a:spLocks noChangeArrowheads="1"/>
              </p:cNvSpPr>
              <p:nvPr/>
            </p:nvSpPr>
            <p:spPr bwMode="gray">
              <a:xfrm>
                <a:off x="677235" y="1707133"/>
                <a:ext cx="751756" cy="257375"/>
              </a:xfrm>
              <a:prstGeom prst="roundRect">
                <a:avLst>
                  <a:gd name="adj" fmla="val 8495"/>
                </a:avLst>
              </a:prstGeom>
              <a:solidFill>
                <a:schemeClr val="bg1"/>
              </a:solidFill>
              <a:ln w="9525">
                <a:solidFill>
                  <a:schemeClr val="tx1"/>
                </a:solidFill>
                <a:round/>
                <a:headEnd/>
                <a:tailEnd/>
              </a:ln>
            </p:spPr>
            <p:txBody>
              <a:bodyPr wrap="none" anchor="ctr"/>
              <a:lstStyle/>
              <a:p>
                <a:pPr algn="ctr"/>
                <a:endParaRPr lang="en-US" sz="2000" b="1">
                  <a:solidFill>
                    <a:schemeClr val="bg1"/>
                  </a:solidFill>
                  <a:latin typeface="Verdana" pitchFamily="34" charset="0"/>
                </a:endParaRPr>
              </a:p>
            </p:txBody>
          </p:sp>
          <p:pic>
            <p:nvPicPr>
              <p:cNvPr id="232" name="Picture 100"/>
              <p:cNvPicPr>
                <a:picLocks noChangeAspect="1"/>
              </p:cNvPicPr>
              <p:nvPr/>
            </p:nvPicPr>
            <p:blipFill>
              <a:blip r:embed="rId14" cstate="print"/>
              <a:srcRect/>
              <a:stretch>
                <a:fillRect/>
              </a:stretch>
            </p:blipFill>
            <p:spPr bwMode="gray">
              <a:xfrm>
                <a:off x="801034" y="2021466"/>
                <a:ext cx="504158" cy="214999"/>
              </a:xfrm>
              <a:prstGeom prst="rect">
                <a:avLst/>
              </a:prstGeom>
              <a:noFill/>
              <a:ln w="9525">
                <a:noFill/>
                <a:miter lim="800000"/>
                <a:headEnd/>
                <a:tailEnd/>
              </a:ln>
            </p:spPr>
          </p:pic>
          <p:pic>
            <p:nvPicPr>
              <p:cNvPr id="233" name="Picture 145" descr="LOGO_Oracle"/>
              <p:cNvPicPr>
                <a:picLocks noChangeAspect="1" noChangeArrowheads="1"/>
              </p:cNvPicPr>
              <p:nvPr/>
            </p:nvPicPr>
            <p:blipFill>
              <a:blip r:embed="rId17" cstate="print"/>
              <a:srcRect/>
              <a:stretch>
                <a:fillRect/>
              </a:stretch>
            </p:blipFill>
            <p:spPr bwMode="gray">
              <a:xfrm>
                <a:off x="700606" y="1788227"/>
                <a:ext cx="705014" cy="95187"/>
              </a:xfrm>
              <a:prstGeom prst="rect">
                <a:avLst/>
              </a:prstGeom>
              <a:noFill/>
              <a:ln w="9525">
                <a:noFill/>
                <a:miter lim="800000"/>
                <a:headEnd/>
                <a:tailEnd/>
              </a:ln>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5"/>
                                        </p:tgtEl>
                                        <p:attrNameLst>
                                          <p:attrName>style.visibility</p:attrName>
                                        </p:attrNameLst>
                                      </p:cBhvr>
                                      <p:to>
                                        <p:strVal val="visible"/>
                                      </p:to>
                                    </p:set>
                                    <p:animEffect transition="in" filter="fade">
                                      <p:cBhvr>
                                        <p:cTn id="11" dur="500"/>
                                        <p:tgtEl>
                                          <p:spTgt spid="185"/>
                                        </p:tgtEl>
                                      </p:cBhvr>
                                    </p:animEffect>
                                  </p:childTnLst>
                                </p:cTn>
                              </p:par>
                              <p:par>
                                <p:cTn id="12" presetID="10" presetClass="entr" presetSubtype="0" fill="hold" nodeType="withEffect">
                                  <p:stCondLst>
                                    <p:cond delay="0"/>
                                  </p:stCondLst>
                                  <p:childTnLst>
                                    <p:set>
                                      <p:cBhvr>
                                        <p:cTn id="13" dur="1" fill="hold">
                                          <p:stCondLst>
                                            <p:cond delay="0"/>
                                          </p:stCondLst>
                                        </p:cTn>
                                        <p:tgtEl>
                                          <p:spTgt spid="217"/>
                                        </p:tgtEl>
                                        <p:attrNameLst>
                                          <p:attrName>style.visibility</p:attrName>
                                        </p:attrNameLst>
                                      </p:cBhvr>
                                      <p:to>
                                        <p:strVal val="visible"/>
                                      </p:to>
                                    </p:set>
                                    <p:animEffect transition="in" filter="fade">
                                      <p:cBhvr>
                                        <p:cTn id="14" dur="500"/>
                                        <p:tgtEl>
                                          <p:spTgt spid="2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animEffect transition="in" filter="fade">
                                      <p:cBhvr>
                                        <p:cTn id="19" dur="500"/>
                                        <p:tgtEl>
                                          <p:spTgt spid="216"/>
                                        </p:tgtEl>
                                      </p:cBhvr>
                                    </p:animEffect>
                                  </p:childTnLst>
                                </p:cTn>
                              </p:par>
                            </p:childTnLst>
                          </p:cTn>
                        </p:par>
                        <p:par>
                          <p:cTn id="20" fill="hold">
                            <p:stCondLst>
                              <p:cond delay="500"/>
                            </p:stCondLst>
                            <p:childTnLst>
                              <p:par>
                                <p:cTn id="21" presetID="0" presetClass="path" presetSubtype="0" accel="50000" decel="50000" fill="hold" nodeType="afterEffect">
                                  <p:stCondLst>
                                    <p:cond delay="0"/>
                                  </p:stCondLst>
                                  <p:childTnLst>
                                    <p:animMotion origin="layout" path="M 1.11111E-6 -3.82716E-6 L 0.50955 -3.82716E-6 " pathEditMode="relative" rAng="0" ptsTypes="AA">
                                      <p:cBhvr>
                                        <p:cTn id="22" dur="2000" fill="hold"/>
                                        <p:tgtEl>
                                          <p:spTgt spid="225"/>
                                        </p:tgtEl>
                                        <p:attrNameLst>
                                          <p:attrName>ppt_x</p:attrName>
                                          <p:attrName>ppt_y</p:attrName>
                                        </p:attrNameLst>
                                      </p:cBhvr>
                                      <p:rCtr x="25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Сложности самостоятельного построения</a:t>
            </a:r>
            <a:endParaRPr lang="ru-RU" dirty="0"/>
          </a:p>
        </p:txBody>
      </p:sp>
      <p:sp>
        <p:nvSpPr>
          <p:cNvPr id="4" name="Content Placeholder 3"/>
          <p:cNvSpPr>
            <a:spLocks noGrp="1"/>
          </p:cNvSpPr>
          <p:nvPr>
            <p:ph sz="quarter" idx="4294967295"/>
          </p:nvPr>
        </p:nvSpPr>
        <p:spPr>
          <a:xfrm>
            <a:off x="0" y="1444084"/>
            <a:ext cx="11211180" cy="2006077"/>
          </a:xfrm>
          <a:prstGeom prst="rect">
            <a:avLst/>
          </a:prstGeom>
        </p:spPr>
        <p:txBody>
          <a:bodyPr/>
          <a:lstStyle/>
          <a:p>
            <a:pPr>
              <a:buFont typeface="Arial" panose="020B0604020202020204" pitchFamily="34" charset="0"/>
              <a:buChar char="•"/>
            </a:pPr>
            <a:r>
              <a:rPr lang="ru-RU" sz="2133" dirty="0"/>
              <a:t>На то, чтобы понять его ценность, уходит время </a:t>
            </a:r>
          </a:p>
          <a:p>
            <a:pPr>
              <a:buFont typeface="Arial" panose="020B0604020202020204" pitchFamily="34" charset="0"/>
              <a:buChar char="•"/>
            </a:pPr>
            <a:r>
              <a:rPr lang="ru-RU" sz="2133" dirty="0"/>
              <a:t>Требуется много технических ресурсов</a:t>
            </a:r>
          </a:p>
          <a:p>
            <a:pPr>
              <a:buFont typeface="Arial" panose="020B0604020202020204" pitchFamily="34" charset="0"/>
              <a:buChar char="•"/>
            </a:pPr>
            <a:r>
              <a:rPr lang="ru-RU" sz="2133" dirty="0"/>
              <a:t>Высокие риски при определении конфигурации и совместимости</a:t>
            </a:r>
          </a:p>
          <a:p>
            <a:pPr>
              <a:buFont typeface="Arial" panose="020B0604020202020204" pitchFamily="34" charset="0"/>
              <a:buChar char="•"/>
            </a:pPr>
            <a:r>
              <a:rPr lang="ru-RU" sz="2133" dirty="0"/>
              <a:t>Высокая стоимость </a:t>
            </a:r>
          </a:p>
          <a:p>
            <a:pPr marL="0" indent="0">
              <a:buNone/>
            </a:pPr>
            <a:endParaRPr lang="ru-RU" dirty="0"/>
          </a:p>
        </p:txBody>
      </p:sp>
      <p:grpSp>
        <p:nvGrpSpPr>
          <p:cNvPr id="2" name="Group 18"/>
          <p:cNvGrpSpPr/>
          <p:nvPr/>
        </p:nvGrpSpPr>
        <p:grpSpPr>
          <a:xfrm>
            <a:off x="432567" y="5188943"/>
            <a:ext cx="11602271" cy="1076386"/>
            <a:chOff x="234684" y="3706218"/>
            <a:chExt cx="8703970" cy="807500"/>
          </a:xfrm>
        </p:grpSpPr>
        <p:sp>
          <p:nvSpPr>
            <p:cNvPr id="15" name="Right Arrow 14"/>
            <p:cNvSpPr/>
            <p:nvPr/>
          </p:nvSpPr>
          <p:spPr>
            <a:xfrm>
              <a:off x="234684" y="3706218"/>
              <a:ext cx="8703970" cy="807500"/>
            </a:xfrm>
            <a:prstGeom prst="rightArrow">
              <a:avLst>
                <a:gd name="adj1" fmla="val 61966"/>
                <a:gd name="adj2" fmla="val 50000"/>
              </a:avLst>
            </a:prstGeom>
            <a:gradFill flip="none" rotWithShape="1">
              <a:gsLst>
                <a:gs pos="0">
                  <a:schemeClr val="bg1">
                    <a:alpha val="0"/>
                  </a:schemeClr>
                </a:gs>
                <a:gs pos="100000">
                  <a:schemeClr val="bg1">
                    <a:lumMod val="65000"/>
                  </a:scheme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199" dirty="0"/>
            </a:p>
          </p:txBody>
        </p:sp>
        <p:sp>
          <p:nvSpPr>
            <p:cNvPr id="16" name="Rectangle 15"/>
            <p:cNvSpPr/>
            <p:nvPr/>
          </p:nvSpPr>
          <p:spPr>
            <a:xfrm>
              <a:off x="6000686" y="3925302"/>
              <a:ext cx="2063265" cy="438600"/>
            </a:xfrm>
            <a:prstGeom prst="rect">
              <a:avLst/>
            </a:prstGeom>
          </p:spPr>
          <p:txBody>
            <a:bodyPr wrap="none">
              <a:spAutoFit/>
            </a:bodyPr>
            <a:lstStyle/>
            <a:p>
              <a:pPr algn="r"/>
              <a:r>
                <a:rPr lang="ru-RU" sz="3199" dirty="0"/>
                <a:t>Время окупаемости</a:t>
              </a:r>
            </a:p>
          </p:txBody>
        </p:sp>
      </p:grpSp>
      <p:grpSp>
        <p:nvGrpSpPr>
          <p:cNvPr id="28" name="Group 27"/>
          <p:cNvGrpSpPr/>
          <p:nvPr/>
        </p:nvGrpSpPr>
        <p:grpSpPr>
          <a:xfrm>
            <a:off x="440728" y="3741189"/>
            <a:ext cx="2195858" cy="1557677"/>
            <a:chOff x="3901867" y="1565702"/>
            <a:chExt cx="1647322" cy="1168562"/>
          </a:xfrm>
        </p:grpSpPr>
        <p:sp>
          <p:nvSpPr>
            <p:cNvPr id="29" name="Rectangle 28"/>
            <p:cNvSpPr/>
            <p:nvPr/>
          </p:nvSpPr>
          <p:spPr>
            <a:xfrm>
              <a:off x="4130231" y="1565702"/>
              <a:ext cx="1179490"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sp>
          <p:nvSpPr>
            <p:cNvPr id="30" name="TextBox 29"/>
            <p:cNvSpPr txBox="1"/>
            <p:nvPr/>
          </p:nvSpPr>
          <p:spPr>
            <a:xfrm>
              <a:off x="3901867" y="2436360"/>
              <a:ext cx="1647322" cy="207803"/>
            </a:xfrm>
            <a:prstGeom prst="rect">
              <a:avLst/>
            </a:prstGeom>
            <a:noFill/>
          </p:spPr>
          <p:txBody>
            <a:bodyPr wrap="square" lIns="36000" rIns="36000" rtlCol="0">
              <a:spAutoFit/>
            </a:bodyPr>
            <a:lstStyle/>
            <a:p>
              <a:pPr algn="ctr"/>
              <a:r>
                <a:rPr lang="ru-RU" sz="1200" dirty="0"/>
                <a:t>Разработка и планирование</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729" y="1777137"/>
              <a:ext cx="452659" cy="602873"/>
            </a:xfrm>
            <a:prstGeom prst="rect">
              <a:avLst/>
            </a:prstGeom>
          </p:spPr>
        </p:pic>
      </p:grpSp>
      <p:grpSp>
        <p:nvGrpSpPr>
          <p:cNvPr id="36" name="Group 35"/>
          <p:cNvGrpSpPr/>
          <p:nvPr/>
        </p:nvGrpSpPr>
        <p:grpSpPr>
          <a:xfrm>
            <a:off x="5265983" y="3741189"/>
            <a:ext cx="2029145" cy="1557677"/>
            <a:chOff x="3964401" y="1565702"/>
            <a:chExt cx="1522255" cy="1168562"/>
          </a:xfrm>
        </p:grpSpPr>
        <p:sp>
          <p:nvSpPr>
            <p:cNvPr id="37" name="Rectangle 36"/>
            <p:cNvSpPr/>
            <p:nvPr/>
          </p:nvSpPr>
          <p:spPr>
            <a:xfrm>
              <a:off x="4130231" y="1565702"/>
              <a:ext cx="1179490"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sp>
          <p:nvSpPr>
            <p:cNvPr id="38" name="TextBox 37"/>
            <p:cNvSpPr txBox="1"/>
            <p:nvPr/>
          </p:nvSpPr>
          <p:spPr>
            <a:xfrm>
              <a:off x="3964401" y="2436360"/>
              <a:ext cx="1522255" cy="207803"/>
            </a:xfrm>
            <a:prstGeom prst="rect">
              <a:avLst/>
            </a:prstGeom>
            <a:noFill/>
          </p:spPr>
          <p:txBody>
            <a:bodyPr wrap="none" rtlCol="0">
              <a:spAutoFit/>
            </a:bodyPr>
            <a:lstStyle/>
            <a:p>
              <a:pPr algn="ctr"/>
              <a:r>
                <a:rPr lang="ru-RU" sz="1200" dirty="0"/>
                <a:t>Создание и тестирование</a:t>
              </a:r>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1496" y="1777138"/>
              <a:ext cx="497418" cy="571130"/>
            </a:xfrm>
            <a:prstGeom prst="rect">
              <a:avLst/>
            </a:prstGeom>
          </p:spPr>
        </p:pic>
      </p:grpSp>
      <p:grpSp>
        <p:nvGrpSpPr>
          <p:cNvPr id="44" name="Group 43"/>
          <p:cNvGrpSpPr/>
          <p:nvPr/>
        </p:nvGrpSpPr>
        <p:grpSpPr>
          <a:xfrm>
            <a:off x="9157338" y="3741190"/>
            <a:ext cx="1572244" cy="1557677"/>
            <a:chOff x="4366466" y="1597445"/>
            <a:chExt cx="1179490" cy="1168562"/>
          </a:xfrm>
        </p:grpSpPr>
        <p:sp>
          <p:nvSpPr>
            <p:cNvPr id="45" name="Rectangle 44"/>
            <p:cNvSpPr/>
            <p:nvPr/>
          </p:nvSpPr>
          <p:spPr>
            <a:xfrm>
              <a:off x="4366466" y="1597445"/>
              <a:ext cx="1179490"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sp>
          <p:nvSpPr>
            <p:cNvPr id="46" name="TextBox 45"/>
            <p:cNvSpPr txBox="1"/>
            <p:nvPr/>
          </p:nvSpPr>
          <p:spPr>
            <a:xfrm>
              <a:off x="4461927" y="2442516"/>
              <a:ext cx="964024" cy="207803"/>
            </a:xfrm>
            <a:prstGeom prst="rect">
              <a:avLst/>
            </a:prstGeom>
            <a:noFill/>
          </p:spPr>
          <p:txBody>
            <a:bodyPr wrap="none" rtlCol="0">
              <a:spAutoFit/>
            </a:bodyPr>
            <a:lstStyle/>
            <a:p>
              <a:pPr algn="ctr"/>
              <a:r>
                <a:rPr lang="ru-RU" sz="1200" dirty="0"/>
                <a:t>Развертывание</a:t>
              </a:r>
              <a:endParaRPr lang="ru-RU" sz="1600" dirty="0"/>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9067" y="1841520"/>
              <a:ext cx="569744" cy="457021"/>
            </a:xfrm>
            <a:prstGeom prst="rect">
              <a:avLst/>
            </a:prstGeom>
          </p:spPr>
        </p:pic>
      </p:grpSp>
      <p:grpSp>
        <p:nvGrpSpPr>
          <p:cNvPr id="8" name="Group 7"/>
          <p:cNvGrpSpPr/>
          <p:nvPr/>
        </p:nvGrpSpPr>
        <p:grpSpPr>
          <a:xfrm>
            <a:off x="7303533" y="3707082"/>
            <a:ext cx="1572244" cy="1557677"/>
            <a:chOff x="5304983" y="2780366"/>
            <a:chExt cx="1179490" cy="1168562"/>
          </a:xfrm>
        </p:grpSpPr>
        <p:grpSp>
          <p:nvGrpSpPr>
            <p:cNvPr id="40" name="Group 39"/>
            <p:cNvGrpSpPr/>
            <p:nvPr/>
          </p:nvGrpSpPr>
          <p:grpSpPr>
            <a:xfrm>
              <a:off x="5304983" y="2780366"/>
              <a:ext cx="1179490" cy="1168562"/>
              <a:chOff x="4130231" y="1565702"/>
              <a:chExt cx="1179490" cy="1168562"/>
            </a:xfrm>
          </p:grpSpPr>
          <p:sp>
            <p:nvSpPr>
              <p:cNvPr id="41" name="Rectangle 40"/>
              <p:cNvSpPr/>
              <p:nvPr/>
            </p:nvSpPr>
            <p:spPr>
              <a:xfrm>
                <a:off x="4130231" y="1565702"/>
                <a:ext cx="1179490"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sp>
            <p:nvSpPr>
              <p:cNvPr id="42" name="TextBox 41"/>
              <p:cNvSpPr txBox="1"/>
              <p:nvPr/>
            </p:nvSpPr>
            <p:spPr>
              <a:xfrm>
                <a:off x="4277452" y="2436360"/>
                <a:ext cx="896152" cy="207803"/>
              </a:xfrm>
              <a:prstGeom prst="rect">
                <a:avLst/>
              </a:prstGeom>
              <a:noFill/>
            </p:spPr>
            <p:txBody>
              <a:bodyPr wrap="none" rtlCol="0">
                <a:spAutoFit/>
              </a:bodyPr>
              <a:lstStyle/>
              <a:p>
                <a:pPr algn="ctr"/>
                <a:r>
                  <a:rPr lang="ru-RU" sz="1200" dirty="0"/>
                  <a:t>Оптимизация </a:t>
                </a:r>
              </a:p>
            </p:txBody>
          </p:sp>
        </p:gr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8052" y="3086723"/>
              <a:ext cx="498985" cy="464202"/>
            </a:xfrm>
            <a:prstGeom prst="rect">
              <a:avLst/>
            </a:prstGeom>
          </p:spPr>
        </p:pic>
      </p:grpSp>
      <p:grpSp>
        <p:nvGrpSpPr>
          <p:cNvPr id="7" name="Group 6"/>
          <p:cNvGrpSpPr/>
          <p:nvPr/>
        </p:nvGrpSpPr>
        <p:grpSpPr>
          <a:xfrm>
            <a:off x="2807691" y="3741189"/>
            <a:ext cx="2213554" cy="1557677"/>
            <a:chOff x="1715944" y="2805953"/>
            <a:chExt cx="1660598" cy="1168562"/>
          </a:xfrm>
        </p:grpSpPr>
        <p:grpSp>
          <p:nvGrpSpPr>
            <p:cNvPr id="32" name="Group 31"/>
            <p:cNvGrpSpPr/>
            <p:nvPr/>
          </p:nvGrpSpPr>
          <p:grpSpPr>
            <a:xfrm>
              <a:off x="1715944" y="2805953"/>
              <a:ext cx="1660598" cy="1168562"/>
              <a:chOff x="3895227" y="1565702"/>
              <a:chExt cx="1660598" cy="1168562"/>
            </a:xfrm>
          </p:grpSpPr>
          <p:sp>
            <p:nvSpPr>
              <p:cNvPr id="33" name="Rectangle 32"/>
              <p:cNvSpPr/>
              <p:nvPr/>
            </p:nvSpPr>
            <p:spPr>
              <a:xfrm>
                <a:off x="4130231" y="1565702"/>
                <a:ext cx="1179490"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sp>
            <p:nvSpPr>
              <p:cNvPr id="34" name="TextBox 33"/>
              <p:cNvSpPr txBox="1"/>
              <p:nvPr/>
            </p:nvSpPr>
            <p:spPr>
              <a:xfrm>
                <a:off x="3895227" y="2436360"/>
                <a:ext cx="1660598" cy="207803"/>
              </a:xfrm>
              <a:prstGeom prst="rect">
                <a:avLst/>
              </a:prstGeom>
              <a:noFill/>
            </p:spPr>
            <p:txBody>
              <a:bodyPr wrap="square" lIns="36000" rIns="36000" rtlCol="0">
                <a:spAutoFit/>
              </a:bodyPr>
              <a:lstStyle/>
              <a:p>
                <a:pPr algn="ctr"/>
                <a:r>
                  <a:rPr lang="ru-RU" sz="1200" dirty="0"/>
                  <a:t>Определение конфигурации</a:t>
                </a:r>
              </a:p>
            </p:txBody>
          </p:sp>
        </p:gr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9597" y="3046259"/>
              <a:ext cx="390016" cy="542259"/>
            </a:xfrm>
            <a:prstGeom prst="rect">
              <a:avLst/>
            </a:prstGeom>
          </p:spPr>
        </p:pic>
      </p:grpSp>
    </p:spTree>
    <p:extLst>
      <p:ext uri="{BB962C8B-B14F-4D97-AF65-F5344CB8AC3E}">
        <p14:creationId xmlns:p14="http://schemas.microsoft.com/office/powerpoint/2010/main" val="178501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chad\Downloads\97941053b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08" y="1373187"/>
            <a:ext cx="5009319" cy="504451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83725" y="545868"/>
            <a:ext cx="11905100" cy="597132"/>
          </a:xfrm>
        </p:spPr>
        <p:txBody>
          <a:bodyPr>
            <a:noAutofit/>
          </a:bodyPr>
          <a:lstStyle/>
          <a:p>
            <a:pPr lvl="0"/>
            <a:r>
              <a:rPr lang="ru-RU" sz="2800" dirty="0" smtClean="0"/>
              <a:t>Если бы у вас было решение для частного облака, которое сможет...</a:t>
            </a:r>
            <a:r>
              <a:rPr sz="2800" dirty="0"/>
              <a:t/>
            </a:r>
            <a:br>
              <a:rPr sz="2800" dirty="0"/>
            </a:br>
            <a:endParaRPr lang="ru-RU" sz="2800" dirty="0"/>
          </a:p>
        </p:txBody>
      </p:sp>
      <p:sp>
        <p:nvSpPr>
          <p:cNvPr id="4" name="Footer Placeholder 3"/>
          <p:cNvSpPr>
            <a:spLocks noGrp="1"/>
          </p:cNvSpPr>
          <p:nvPr>
            <p:ph type="ftr" sz="quarter" idx="10"/>
          </p:nvPr>
        </p:nvSpPr>
        <p:spPr/>
        <p:txBody>
          <a:bodyPr/>
          <a:lstStyle/>
          <a:p>
            <a:r>
              <a:rPr lang="ru-RU" sz="1000" cap="all" dirty="0" smtClean="0">
                <a:solidFill>
                  <a:srgbClr val="939598"/>
                </a:solidFill>
              </a:rPr>
              <a:t>КОНФИДЕНЦИАЛЬНАЯ ИНФОРМАЦИЯ КОМПАНИИ LENOVO, 2013 г. Все права защищены.</a:t>
            </a:r>
            <a:endParaRPr lang="ru-RU" sz="1000" cap="all" dirty="0">
              <a:solidFill>
                <a:srgbClr val="939598"/>
              </a:solidFill>
              <a:cs typeface="Arial" pitchFamily="34" charset="0"/>
            </a:endParaRPr>
          </a:p>
        </p:txBody>
      </p:sp>
      <p:sp>
        <p:nvSpPr>
          <p:cNvPr id="7" name="Content Placeholder 2"/>
          <p:cNvSpPr>
            <a:spLocks noGrp="1"/>
          </p:cNvSpPr>
          <p:nvPr>
            <p:ph sz="quarter" idx="4294967295"/>
          </p:nvPr>
        </p:nvSpPr>
        <p:spPr>
          <a:xfrm>
            <a:off x="5109527" y="1373187"/>
            <a:ext cx="6866163" cy="4402193"/>
          </a:xfrm>
          <a:prstGeom prst="rect">
            <a:avLst/>
          </a:prstGeom>
        </p:spPr>
        <p:txBody>
          <a:bodyPr>
            <a:normAutofit fontScale="85000" lnSpcReduction="20000"/>
          </a:bodyPr>
          <a:lstStyle/>
          <a:p>
            <a:pPr>
              <a:buFont typeface="Arial" panose="020B0604020202020204" pitchFamily="34" charset="0"/>
              <a:buChar char="•"/>
            </a:pPr>
            <a:r>
              <a:rPr lang="ru-RU" sz="2400" dirty="0" smtClean="0">
                <a:solidFill>
                  <a:schemeClr val="bg2"/>
                </a:solidFill>
                <a:latin typeface="+mn-lt"/>
              </a:rPr>
              <a:t>быстро устанавливаться, обеспечить нужную производительность и масштабируемость </a:t>
            </a:r>
          </a:p>
          <a:p>
            <a:pPr>
              <a:buFont typeface="Arial" panose="020B0604020202020204" pitchFamily="34" charset="0"/>
              <a:buChar char="•"/>
            </a:pPr>
            <a:r>
              <a:rPr lang="ru-RU" sz="2400" dirty="0" smtClean="0">
                <a:solidFill>
                  <a:schemeClr val="bg2"/>
                </a:solidFill>
                <a:latin typeface="+mn-lt"/>
              </a:rPr>
              <a:t>снизить расходы на эксплуатацию и обслуживание  </a:t>
            </a:r>
          </a:p>
          <a:p>
            <a:pPr>
              <a:buFont typeface="Arial" panose="020B0604020202020204" pitchFamily="34" charset="0"/>
              <a:buChar char="•"/>
            </a:pPr>
            <a:r>
              <a:rPr lang="ru-RU" sz="2400" dirty="0" smtClean="0">
                <a:solidFill>
                  <a:schemeClr val="bg2"/>
                </a:solidFill>
                <a:latin typeface="+mn-lt"/>
              </a:rPr>
              <a:t>консолидировать физические машины в оперативных виртуальных машинах</a:t>
            </a:r>
          </a:p>
          <a:p>
            <a:pPr>
              <a:buFont typeface="Arial" panose="020B0604020202020204" pitchFamily="34" charset="0"/>
              <a:buChar char="•"/>
            </a:pPr>
            <a:r>
              <a:rPr lang="ru-RU" sz="2400" dirty="0" smtClean="0">
                <a:solidFill>
                  <a:schemeClr val="bg2"/>
                </a:solidFill>
                <a:latin typeface="+mn-lt"/>
              </a:rPr>
              <a:t>Повышение доступности приложений </a:t>
            </a:r>
          </a:p>
          <a:p>
            <a:pPr>
              <a:buFont typeface="Arial" panose="020B0604020202020204" pitchFamily="34" charset="0"/>
              <a:buChar char="•"/>
            </a:pPr>
            <a:r>
              <a:rPr lang="ru-RU" sz="2400" dirty="0" smtClean="0">
                <a:solidFill>
                  <a:schemeClr val="bg2"/>
                </a:solidFill>
                <a:latin typeface="+mn-lt"/>
              </a:rPr>
              <a:t>усилить контроль и безопасность серверов</a:t>
            </a:r>
          </a:p>
          <a:p>
            <a:pPr>
              <a:buFont typeface="Arial" panose="020B0604020202020204" pitchFamily="34" charset="0"/>
              <a:buChar char="•"/>
            </a:pPr>
            <a:r>
              <a:rPr lang="ru-RU" sz="2400" dirty="0" smtClean="0">
                <a:solidFill>
                  <a:schemeClr val="bg2"/>
                </a:solidFill>
                <a:latin typeface="+mn-lt"/>
              </a:rPr>
              <a:t>поддерживать соглашения об уровне обслуживания и инициативы по соответствию требованиям регуляторов </a:t>
            </a:r>
          </a:p>
          <a:p>
            <a:pPr>
              <a:buFont typeface="Arial" panose="020B0604020202020204" pitchFamily="34" charset="0"/>
              <a:buChar char="•"/>
            </a:pPr>
            <a:r>
              <a:rPr lang="ru-RU" sz="2400" dirty="0" smtClean="0">
                <a:solidFill>
                  <a:schemeClr val="bg2"/>
                </a:solidFill>
                <a:latin typeface="+mn-lt"/>
              </a:rPr>
              <a:t>позволит уложиться в рамки окон резервного копирования </a:t>
            </a:r>
          </a:p>
          <a:p>
            <a:pPr>
              <a:buFont typeface="Arial" panose="020B0604020202020204" pitchFamily="34" charset="0"/>
              <a:buChar char="•"/>
            </a:pPr>
            <a:r>
              <a:rPr lang="ru-RU" sz="2400" dirty="0" smtClean="0">
                <a:solidFill>
                  <a:schemeClr val="bg2"/>
                </a:solidFill>
                <a:latin typeface="+mn-lt"/>
              </a:rPr>
              <a:t>обеспечит унифицированную СХД следующего поколения </a:t>
            </a:r>
          </a:p>
          <a:p>
            <a:pPr>
              <a:buFont typeface="Arial" panose="020B0604020202020204" pitchFamily="34" charset="0"/>
              <a:buChar char="•"/>
            </a:pPr>
            <a:r>
              <a:rPr lang="ru-RU" sz="2400" dirty="0" smtClean="0">
                <a:solidFill>
                  <a:schemeClr val="bg2"/>
                </a:solidFill>
                <a:latin typeface="+mn-lt"/>
              </a:rPr>
              <a:t>придаст вам уверенность!</a:t>
            </a:r>
          </a:p>
        </p:txBody>
      </p:sp>
      <p:sp>
        <p:nvSpPr>
          <p:cNvPr id="8" name="Title 1"/>
          <p:cNvSpPr txBox="1">
            <a:spLocks/>
          </p:cNvSpPr>
          <p:nvPr/>
        </p:nvSpPr>
        <p:spPr bwMode="gray">
          <a:xfrm>
            <a:off x="5109527" y="6005568"/>
            <a:ext cx="5532839" cy="460375"/>
          </a:xfrm>
          <a:prstGeom prst="rect">
            <a:avLst/>
          </a:prstGeom>
          <a:noFill/>
        </p:spPr>
        <p:txBody>
          <a:bodyPr lIns="0" tIns="0" rIns="0" bIns="0" anchor="t" anchorCtr="0"/>
          <a:lstStyle>
            <a:lvl1pPr algn="l" defTabSz="914400" rtl="0" eaLnBrk="1" latinLnBrk="0" hangingPunct="1">
              <a:lnSpc>
                <a:spcPct val="90000"/>
              </a:lnSpc>
              <a:spcBef>
                <a:spcPct val="0"/>
              </a:spcBef>
              <a:buNone/>
              <a:defRPr sz="3200" kern="1200">
                <a:solidFill>
                  <a:schemeClr val="tx2"/>
                </a:solidFill>
                <a:latin typeface="Verdana" pitchFamily="34" charset="0"/>
                <a:ea typeface="+mj-ea"/>
                <a:cs typeface="+mj-cs"/>
              </a:defRPr>
            </a:lvl1pPr>
          </a:lstStyle>
          <a:p>
            <a:r>
              <a:rPr lang="ru-RU" dirty="0" smtClean="0"/>
              <a:t>Это решение — VSPEX! </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75488" y="2169489"/>
            <a:ext cx="2204450" cy="567699"/>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5" name="Rectangle 54"/>
          <p:cNvSpPr/>
          <p:nvPr/>
        </p:nvSpPr>
        <p:spPr>
          <a:xfrm>
            <a:off x="71498" y="2793365"/>
            <a:ext cx="2204450" cy="567699"/>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4" name="Rectangle 53"/>
          <p:cNvSpPr/>
          <p:nvPr/>
        </p:nvSpPr>
        <p:spPr>
          <a:xfrm>
            <a:off x="54311" y="3471200"/>
            <a:ext cx="2204450" cy="567699"/>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3" name="Rectangle 52"/>
          <p:cNvSpPr/>
          <p:nvPr/>
        </p:nvSpPr>
        <p:spPr>
          <a:xfrm>
            <a:off x="78383" y="4162715"/>
            <a:ext cx="2204450" cy="567699"/>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52" name="Rectangle 51"/>
          <p:cNvSpPr/>
          <p:nvPr/>
        </p:nvSpPr>
        <p:spPr>
          <a:xfrm>
            <a:off x="67142" y="4814298"/>
            <a:ext cx="2204450" cy="567699"/>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1" name="Rectangle 50"/>
          <p:cNvSpPr/>
          <p:nvPr/>
        </p:nvSpPr>
        <p:spPr>
          <a:xfrm>
            <a:off x="68620" y="5474822"/>
            <a:ext cx="2204450" cy="567699"/>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1576" y="107505"/>
            <a:ext cx="2236651" cy="5983042"/>
          </a:xfrm>
          <a:prstGeom prst="rect">
            <a:avLst/>
          </a:prstGeom>
          <a:effectLst>
            <a:reflection blurRad="6350" stA="52000" endA="300" endPos="8000" dir="5400000" sy="-100000" algn="bl" rotWithShape="0"/>
          </a:effectLst>
        </p:spPr>
      </p:pic>
      <p:sp>
        <p:nvSpPr>
          <p:cNvPr id="15" name="Rectangle 14"/>
          <p:cNvSpPr/>
          <p:nvPr/>
        </p:nvSpPr>
        <p:spPr>
          <a:xfrm>
            <a:off x="4621560" y="3104744"/>
            <a:ext cx="7567269" cy="246221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086" indent="-457086" defTabSz="1384632">
              <a:buClr>
                <a:schemeClr val="tx2"/>
              </a:buClr>
              <a:buFont typeface="Arial" panose="020B0604020202020204" pitchFamily="34" charset="0"/>
              <a:buChar char="•"/>
            </a:pPr>
            <a:r>
              <a:rPr lang="ru-RU" sz="2200" dirty="0">
                <a:solidFill>
                  <a:schemeClr val="bg2"/>
                </a:solidFill>
                <a:latin typeface="Arial" pitchFamily="34" charset="0"/>
              </a:rPr>
              <a:t>Эталонные архитектуры для конечных пользователей, проверенные EMC и Lenovo</a:t>
            </a:r>
          </a:p>
          <a:p>
            <a:pPr marL="457086" indent="-457086" defTabSz="1384632">
              <a:buClr>
                <a:schemeClr val="tx2"/>
              </a:buClr>
              <a:buFont typeface="Arial" panose="020B0604020202020204" pitchFamily="34" charset="0"/>
              <a:buChar char="•"/>
            </a:pPr>
            <a:r>
              <a:rPr lang="ru-RU" sz="2200" dirty="0">
                <a:solidFill>
                  <a:schemeClr val="bg2"/>
                </a:solidFill>
                <a:latin typeface="Arial" pitchFamily="34" charset="0"/>
              </a:rPr>
              <a:t>Комплектуются партнерами</a:t>
            </a:r>
            <a:endParaRPr lang="ru-RU" sz="2200" dirty="0">
              <a:solidFill>
                <a:schemeClr val="bg2"/>
              </a:solidFill>
              <a:latin typeface="Arial" pitchFamily="34" charset="0"/>
              <a:cs typeface="Arial" pitchFamily="34" charset="0"/>
            </a:endParaRPr>
          </a:p>
          <a:p>
            <a:pPr marL="457086" indent="-457086" defTabSz="1384632">
              <a:buClr>
                <a:schemeClr val="tx2"/>
              </a:buClr>
              <a:buFont typeface="Arial" panose="020B0604020202020204" pitchFamily="34" charset="0"/>
              <a:buChar char="•"/>
            </a:pPr>
            <a:r>
              <a:rPr lang="ru-RU" sz="2200" dirty="0">
                <a:solidFill>
                  <a:schemeClr val="bg2"/>
                </a:solidFill>
                <a:latin typeface="Arial" pitchFamily="34" charset="0"/>
              </a:rPr>
              <a:t>Используется существующая инфраструктура клиента</a:t>
            </a:r>
          </a:p>
          <a:p>
            <a:pPr marL="457086" indent="-457086" defTabSz="1384632">
              <a:buClr>
                <a:schemeClr val="tx2"/>
              </a:buClr>
              <a:buFont typeface="Arial" panose="020B0604020202020204" pitchFamily="34" charset="0"/>
              <a:buChar char="•"/>
            </a:pPr>
            <a:r>
              <a:rPr lang="ru-RU" sz="2200" dirty="0">
                <a:solidFill>
                  <a:schemeClr val="bg2"/>
                </a:solidFill>
                <a:latin typeface="Arial" pitchFamily="34" charset="0"/>
              </a:rPr>
              <a:t>Исключение нагрузок и рисков, связанных с планированием и определением конфигурации</a:t>
            </a:r>
          </a:p>
          <a:p>
            <a:pPr marL="457086" indent="-457086" defTabSz="1384632">
              <a:buClr>
                <a:schemeClr val="tx2"/>
              </a:buClr>
              <a:buFont typeface="Arial" panose="020B0604020202020204" pitchFamily="34" charset="0"/>
              <a:buChar char="•"/>
            </a:pPr>
            <a:r>
              <a:rPr lang="ru-RU" sz="2200" dirty="0">
                <a:solidFill>
                  <a:schemeClr val="bg2"/>
                </a:solidFill>
                <a:latin typeface="Arial" pitchFamily="34" charset="0"/>
              </a:rPr>
              <a:t>Ускорение и упрощение развертывания</a:t>
            </a:r>
          </a:p>
          <a:p>
            <a:pPr marL="457086" indent="-457086" defTabSz="1384632">
              <a:buClr>
                <a:schemeClr val="tx2"/>
              </a:buClr>
              <a:buFont typeface="Arial" panose="020B0604020202020204" pitchFamily="34" charset="0"/>
              <a:buChar char="•"/>
            </a:pPr>
            <a:r>
              <a:rPr lang="ru-RU" sz="2200" dirty="0">
                <a:solidFill>
                  <a:schemeClr val="bg2"/>
                </a:solidFill>
                <a:latin typeface="Arial" pitchFamily="34" charset="0"/>
              </a:rPr>
              <a:t>Гибкость выбора гипервизора </a:t>
            </a:r>
          </a:p>
          <a:p>
            <a:pPr marL="457086" indent="-457086" defTabSz="1384632">
              <a:buClr>
                <a:schemeClr val="tx2"/>
              </a:buClr>
              <a:buFont typeface="Arial" panose="020B0604020202020204" pitchFamily="34" charset="0"/>
              <a:buChar char="•"/>
            </a:pPr>
            <a:r>
              <a:rPr lang="ru-RU" sz="2200" dirty="0">
                <a:solidFill>
                  <a:schemeClr val="bg2"/>
                </a:solidFill>
                <a:latin typeface="Arial" pitchFamily="34" charset="0"/>
              </a:rPr>
              <a:t>Хранение и резервное копирование EMC</a:t>
            </a:r>
          </a:p>
        </p:txBody>
      </p:sp>
      <p:sp>
        <p:nvSpPr>
          <p:cNvPr id="18" name="Title 3"/>
          <p:cNvSpPr txBox="1">
            <a:spLocks/>
          </p:cNvSpPr>
          <p:nvPr/>
        </p:nvSpPr>
        <p:spPr bwMode="gray">
          <a:xfrm>
            <a:off x="4813015" y="1091860"/>
            <a:ext cx="6767381" cy="1181542"/>
          </a:xfrm>
          <a:prstGeom prst="rect">
            <a:avLst/>
          </a:prstGeom>
          <a:noFill/>
        </p:spPr>
        <p:txBody>
          <a:bodyPr lIns="0" tIns="0" rIns="0" bIns="0" anchor="b" anchorCtr="0">
            <a:spAutoFit/>
          </a:bodyPr>
          <a:lstStyle>
            <a:lvl1pPr algn="l" defTabSz="914400" rtl="0" eaLnBrk="1" latinLnBrk="0" hangingPunct="1">
              <a:lnSpc>
                <a:spcPct val="90000"/>
              </a:lnSpc>
              <a:spcBef>
                <a:spcPct val="0"/>
              </a:spcBef>
              <a:buNone/>
              <a:defRPr lang="en-US" sz="4400" kern="1200" dirty="0">
                <a:solidFill>
                  <a:schemeClr val="tx2"/>
                </a:solidFill>
                <a:latin typeface="Verdana" pitchFamily="34" charset="0"/>
                <a:ea typeface="+mj-ea"/>
                <a:cs typeface="+mj-cs"/>
              </a:defRPr>
            </a:lvl1pPr>
          </a:lstStyle>
          <a:p>
            <a:pPr algn="ctr"/>
            <a:r>
              <a:rPr lang="ru-RU" sz="8531" dirty="0"/>
              <a:t>EMC VSPEX</a:t>
            </a:r>
          </a:p>
        </p:txBody>
      </p:sp>
      <p:sp>
        <p:nvSpPr>
          <p:cNvPr id="14" name="Rectangle 13"/>
          <p:cNvSpPr/>
          <p:nvPr/>
        </p:nvSpPr>
        <p:spPr>
          <a:xfrm>
            <a:off x="4266089" y="2152236"/>
            <a:ext cx="132903" cy="391926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17" name="Rectangle 16"/>
          <p:cNvSpPr/>
          <p:nvPr/>
        </p:nvSpPr>
        <p:spPr>
          <a:xfrm>
            <a:off x="2322306" y="2171507"/>
            <a:ext cx="1943783" cy="567699"/>
          </a:xfrm>
          <a:prstGeom prst="rect">
            <a:avLst/>
          </a:prstGeom>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466" dirty="0"/>
              <a:t>ПРИЛОЖЕНИЯ</a:t>
            </a:r>
          </a:p>
        </p:txBody>
      </p:sp>
      <p:grpSp>
        <p:nvGrpSpPr>
          <p:cNvPr id="19" name="Group 18"/>
          <p:cNvGrpSpPr/>
          <p:nvPr/>
        </p:nvGrpSpPr>
        <p:grpSpPr>
          <a:xfrm>
            <a:off x="2381399" y="2258864"/>
            <a:ext cx="1825594" cy="392982"/>
            <a:chOff x="806012" y="1628384"/>
            <a:chExt cx="2337519" cy="503180"/>
          </a:xfrm>
        </p:grpSpPr>
        <p:sp>
          <p:nvSpPr>
            <p:cNvPr id="20" name="TextBox 19"/>
            <p:cNvSpPr txBox="1">
              <a:spLocks noChangeAspect="1"/>
            </p:cNvSpPr>
            <p:nvPr/>
          </p:nvSpPr>
          <p:spPr>
            <a:xfrm>
              <a:off x="806012" y="1628384"/>
              <a:ext cx="502920" cy="503180"/>
            </a:xfrm>
            <a:prstGeom prst="roundRect">
              <a:avLst>
                <a:gd name="adj" fmla="val 3807"/>
              </a:avLst>
            </a:prstGeom>
            <a:gradFill flip="none" rotWithShape="1">
              <a:gsLst>
                <a:gs pos="25000">
                  <a:srgbClr val="FFFFFF"/>
                </a:gs>
                <a:gs pos="100000">
                  <a:srgbClr val="E7E7E7"/>
                </a:gs>
              </a:gsLst>
              <a:lin ang="3600000" scaled="0"/>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noAutofit/>
            </a:bodyPr>
            <a:lstStyle/>
            <a:p>
              <a:endParaRPr lang="en-US" sz="3199" dirty="0">
                <a:solidFill>
                  <a:schemeClr val="tx2"/>
                </a:solidFill>
              </a:endParaRPr>
            </a:p>
          </p:txBody>
        </p:sp>
        <p:pic>
          <p:nvPicPr>
            <p:cNvPr id="21" name="Picture 20" descr="LOGO_Oracle.png"/>
            <p:cNvPicPr>
              <a:picLocks noChangeAspect="1"/>
            </p:cNvPicPr>
            <p:nvPr/>
          </p:nvPicPr>
          <p:blipFill>
            <a:blip r:embed="rId4" cstate="print"/>
            <a:srcRect/>
            <a:stretch>
              <a:fillRect/>
            </a:stretch>
          </p:blipFill>
          <p:spPr bwMode="auto">
            <a:xfrm>
              <a:off x="829823" y="1834948"/>
              <a:ext cx="457200" cy="61591"/>
            </a:xfrm>
            <a:prstGeom prst="rect">
              <a:avLst/>
            </a:prstGeom>
            <a:noFill/>
            <a:ln w="9525">
              <a:noFill/>
              <a:miter lim="800000"/>
              <a:headEnd/>
              <a:tailEnd/>
            </a:ln>
          </p:spPr>
        </p:pic>
        <p:sp>
          <p:nvSpPr>
            <p:cNvPr id="22" name="TextBox 21"/>
            <p:cNvSpPr txBox="1">
              <a:spLocks noChangeAspect="1"/>
            </p:cNvSpPr>
            <p:nvPr/>
          </p:nvSpPr>
          <p:spPr>
            <a:xfrm>
              <a:off x="1417545" y="1628384"/>
              <a:ext cx="502920" cy="503180"/>
            </a:xfrm>
            <a:prstGeom prst="roundRect">
              <a:avLst>
                <a:gd name="adj" fmla="val 3807"/>
              </a:avLst>
            </a:prstGeom>
            <a:gradFill flip="none" rotWithShape="1">
              <a:gsLst>
                <a:gs pos="25000">
                  <a:srgbClr val="FFFFFF"/>
                </a:gs>
                <a:gs pos="100000">
                  <a:srgbClr val="E7E7E7"/>
                </a:gs>
              </a:gsLst>
              <a:lin ang="3600000" scaled="0"/>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noAutofit/>
            </a:bodyPr>
            <a:lstStyle/>
            <a:p>
              <a:endParaRPr lang="en-US" sz="3199" dirty="0">
                <a:solidFill>
                  <a:schemeClr val="tx2"/>
                </a:solidFill>
              </a:endParaRPr>
            </a:p>
          </p:txBody>
        </p:sp>
        <p:pic>
          <p:nvPicPr>
            <p:cNvPr id="23" name="Picture 22"/>
            <p:cNvPicPr>
              <a:picLocks noChangeAspect="1"/>
            </p:cNvPicPr>
            <p:nvPr/>
          </p:nvPicPr>
          <p:blipFill>
            <a:blip r:embed="rId5" cstate="print"/>
            <a:stretch>
              <a:fillRect/>
            </a:stretch>
          </p:blipFill>
          <p:spPr>
            <a:xfrm>
              <a:off x="1449549" y="1709286"/>
              <a:ext cx="438912" cy="341376"/>
            </a:xfrm>
            <a:prstGeom prst="rect">
              <a:avLst/>
            </a:prstGeom>
          </p:spPr>
        </p:pic>
        <p:sp>
          <p:nvSpPr>
            <p:cNvPr id="24" name="TextBox 23"/>
            <p:cNvSpPr txBox="1">
              <a:spLocks noChangeAspect="1"/>
            </p:cNvSpPr>
            <p:nvPr/>
          </p:nvSpPr>
          <p:spPr>
            <a:xfrm>
              <a:off x="2029078" y="1628384"/>
              <a:ext cx="502920" cy="503180"/>
            </a:xfrm>
            <a:prstGeom prst="roundRect">
              <a:avLst>
                <a:gd name="adj" fmla="val 3807"/>
              </a:avLst>
            </a:prstGeom>
            <a:gradFill flip="none" rotWithShape="1">
              <a:gsLst>
                <a:gs pos="25000">
                  <a:srgbClr val="FFFFFF"/>
                </a:gs>
                <a:gs pos="100000">
                  <a:srgbClr val="E7E7E7"/>
                </a:gs>
              </a:gsLst>
              <a:lin ang="3600000" scaled="0"/>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noAutofit/>
            </a:bodyPr>
            <a:lstStyle/>
            <a:p>
              <a:endParaRPr lang="en-US" sz="3199" dirty="0">
                <a:solidFill>
                  <a:schemeClr val="tx2"/>
                </a:solidFill>
              </a:endParaRPr>
            </a:p>
          </p:txBody>
        </p:sp>
        <p:pic>
          <p:nvPicPr>
            <p:cNvPr id="25" name="Picture 24"/>
            <p:cNvPicPr>
              <a:picLocks noChangeAspect="1"/>
            </p:cNvPicPr>
            <p:nvPr/>
          </p:nvPicPr>
          <p:blipFill>
            <a:blip r:embed="rId6" cstate="print"/>
            <a:stretch>
              <a:fillRect/>
            </a:stretch>
          </p:blipFill>
          <p:spPr>
            <a:xfrm>
              <a:off x="2064511" y="1674234"/>
              <a:ext cx="432054" cy="411480"/>
            </a:xfrm>
            <a:prstGeom prst="rect">
              <a:avLst/>
            </a:prstGeom>
          </p:spPr>
        </p:pic>
        <p:sp>
          <p:nvSpPr>
            <p:cNvPr id="26" name="TextBox 25"/>
            <p:cNvSpPr txBox="1">
              <a:spLocks noChangeAspect="1"/>
            </p:cNvSpPr>
            <p:nvPr/>
          </p:nvSpPr>
          <p:spPr>
            <a:xfrm>
              <a:off x="2640611" y="1628384"/>
              <a:ext cx="502920" cy="503180"/>
            </a:xfrm>
            <a:prstGeom prst="roundRect">
              <a:avLst>
                <a:gd name="adj" fmla="val 3807"/>
              </a:avLst>
            </a:prstGeom>
            <a:gradFill flip="none" rotWithShape="1">
              <a:gsLst>
                <a:gs pos="25000">
                  <a:srgbClr val="FFFFFF"/>
                </a:gs>
                <a:gs pos="100000">
                  <a:srgbClr val="E7E7E7"/>
                </a:gs>
              </a:gsLst>
              <a:lin ang="3600000" scaled="0"/>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t" anchorCtr="0">
              <a:noAutofit/>
            </a:bodyPr>
            <a:lstStyle/>
            <a:p>
              <a:endParaRPr lang="en-US" sz="3199" dirty="0">
                <a:solidFill>
                  <a:schemeClr val="tx2"/>
                </a:solidFill>
              </a:endParaRPr>
            </a:p>
          </p:txBody>
        </p:sp>
        <p:pic>
          <p:nvPicPr>
            <p:cNvPr id="27" name="Picture 26"/>
            <p:cNvPicPr>
              <a:picLocks noChangeAspect="1"/>
            </p:cNvPicPr>
            <p:nvPr/>
          </p:nvPicPr>
          <p:blipFill>
            <a:blip r:embed="rId7" cstate="print">
              <a:clrChange>
                <a:clrFrom>
                  <a:srgbClr val="FFFFFF"/>
                </a:clrFrom>
                <a:clrTo>
                  <a:srgbClr val="FFFFFF">
                    <a:alpha val="0"/>
                  </a:srgbClr>
                </a:clrTo>
              </a:clrChange>
            </a:blip>
            <a:stretch>
              <a:fillRect/>
            </a:stretch>
          </p:blipFill>
          <p:spPr>
            <a:xfrm>
              <a:off x="2672615" y="1700339"/>
              <a:ext cx="438912" cy="359271"/>
            </a:xfrm>
            <a:prstGeom prst="rect">
              <a:avLst/>
            </a:prstGeom>
          </p:spPr>
        </p:pic>
      </p:grpSp>
      <p:sp>
        <p:nvSpPr>
          <p:cNvPr id="28" name="Rectangle 27"/>
          <p:cNvSpPr/>
          <p:nvPr/>
        </p:nvSpPr>
        <p:spPr>
          <a:xfrm>
            <a:off x="2322306" y="2825472"/>
            <a:ext cx="1943783" cy="567699"/>
          </a:xfrm>
          <a:prstGeom prst="rect">
            <a:avLst/>
          </a:prstGeom>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466" dirty="0"/>
              <a:t>ВИРТУАЛИЗАЦИЯ</a:t>
            </a:r>
          </a:p>
        </p:txBody>
      </p: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22304" y="2825473"/>
            <a:ext cx="1943784" cy="547105"/>
          </a:xfrm>
          <a:prstGeom prst="rect">
            <a:avLst/>
          </a:prstGeom>
        </p:spPr>
      </p:pic>
      <p:sp>
        <p:nvSpPr>
          <p:cNvPr id="31" name="Rectangle 30"/>
          <p:cNvSpPr/>
          <p:nvPr/>
        </p:nvSpPr>
        <p:spPr>
          <a:xfrm>
            <a:off x="2322306" y="3479438"/>
            <a:ext cx="1943783" cy="567699"/>
          </a:xfrm>
          <a:prstGeom prst="rect">
            <a:avLst/>
          </a:prstGeom>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466" dirty="0"/>
              <a:t>СИСТЕМЫ CISCO</a:t>
            </a:r>
          </a:p>
        </p:txBody>
      </p:sp>
      <p:sp>
        <p:nvSpPr>
          <p:cNvPr id="33" name="Rectangle 32"/>
          <p:cNvSpPr/>
          <p:nvPr/>
        </p:nvSpPr>
        <p:spPr>
          <a:xfrm>
            <a:off x="2322306" y="4133404"/>
            <a:ext cx="1943783" cy="567699"/>
          </a:xfrm>
          <a:prstGeom prst="rect">
            <a:avLst/>
          </a:prstGeom>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466" dirty="0"/>
              <a:t>СЕТЬ CISCO</a:t>
            </a:r>
          </a:p>
        </p:txBody>
      </p:sp>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45597" y="4236469"/>
            <a:ext cx="1918899" cy="405101"/>
          </a:xfrm>
          <a:prstGeom prst="rect">
            <a:avLst/>
          </a:prstGeom>
        </p:spPr>
      </p:pic>
      <p:sp>
        <p:nvSpPr>
          <p:cNvPr id="35" name="Rectangle 34"/>
          <p:cNvSpPr/>
          <p:nvPr/>
        </p:nvSpPr>
        <p:spPr>
          <a:xfrm>
            <a:off x="2322306" y="4787369"/>
            <a:ext cx="1943783" cy="567699"/>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466" dirty="0"/>
              <a:t>СИСТЕМА ХРАНЕНИЯ EMC</a:t>
            </a:r>
          </a:p>
        </p:txBody>
      </p:sp>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2306" y="4787369"/>
            <a:ext cx="1943783" cy="567700"/>
          </a:xfrm>
          <a:prstGeom prst="rect">
            <a:avLst/>
          </a:prstGeom>
        </p:spPr>
      </p:pic>
      <p:sp>
        <p:nvSpPr>
          <p:cNvPr id="37" name="Rectangle 36"/>
          <p:cNvSpPr/>
          <p:nvPr/>
        </p:nvSpPr>
        <p:spPr>
          <a:xfrm>
            <a:off x="2322306" y="5441335"/>
            <a:ext cx="1943783" cy="567699"/>
          </a:xfrm>
          <a:prstGeom prst="rect">
            <a:avLst/>
          </a:prstGeom>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ru-RU" sz="1466" dirty="0"/>
              <a:t>РЕЗЕРВНОЕ КОПИРОВАНИЕ EMC</a:t>
            </a:r>
          </a:p>
        </p:txBody>
      </p:sp>
      <p:pic>
        <p:nvPicPr>
          <p:cNvPr id="38" name="Picture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2805" y="5544715"/>
            <a:ext cx="1911121" cy="360937"/>
          </a:xfrm>
          <a:prstGeom prst="rect">
            <a:avLst/>
          </a:prstGeom>
        </p:spPr>
      </p:pic>
      <p:sp>
        <p:nvSpPr>
          <p:cNvPr id="39" name="Rectangle 38"/>
          <p:cNvSpPr/>
          <p:nvPr/>
        </p:nvSpPr>
        <p:spPr>
          <a:xfrm>
            <a:off x="2152501" y="2171507"/>
            <a:ext cx="132903" cy="391926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44" name="TextBox 43"/>
          <p:cNvSpPr txBox="1"/>
          <p:nvPr/>
        </p:nvSpPr>
        <p:spPr>
          <a:xfrm>
            <a:off x="11634" y="2209196"/>
            <a:ext cx="1752403" cy="441018"/>
          </a:xfrm>
          <a:prstGeom prst="rect">
            <a:avLst/>
          </a:prstGeom>
          <a:noFill/>
        </p:spPr>
        <p:txBody>
          <a:bodyPr wrap="none" rtlCol="0">
            <a:spAutoFit/>
          </a:bodyPr>
          <a:lstStyle/>
          <a:p>
            <a:r>
              <a:rPr lang="ru-RU" sz="2266" dirty="0">
                <a:solidFill>
                  <a:schemeClr val="bg2"/>
                </a:solidFill>
              </a:rPr>
              <a:t>Приложения</a:t>
            </a:r>
          </a:p>
        </p:txBody>
      </p:sp>
      <p:sp>
        <p:nvSpPr>
          <p:cNvPr id="45" name="TextBox 44"/>
          <p:cNvSpPr txBox="1"/>
          <p:nvPr/>
        </p:nvSpPr>
        <p:spPr>
          <a:xfrm>
            <a:off x="0" y="2838167"/>
            <a:ext cx="1841723" cy="441018"/>
          </a:xfrm>
          <a:prstGeom prst="rect">
            <a:avLst/>
          </a:prstGeom>
          <a:noFill/>
        </p:spPr>
        <p:txBody>
          <a:bodyPr wrap="none" rtlCol="0">
            <a:spAutoFit/>
          </a:bodyPr>
          <a:lstStyle/>
          <a:p>
            <a:r>
              <a:rPr lang="ru-RU" sz="2266" dirty="0">
                <a:solidFill>
                  <a:schemeClr val="bg2"/>
                </a:solidFill>
              </a:rPr>
              <a:t>Виртуализация</a:t>
            </a:r>
          </a:p>
        </p:txBody>
      </p:sp>
      <p:sp>
        <p:nvSpPr>
          <p:cNvPr id="46" name="TextBox 45"/>
          <p:cNvSpPr txBox="1"/>
          <p:nvPr/>
        </p:nvSpPr>
        <p:spPr>
          <a:xfrm>
            <a:off x="-1647" y="3534839"/>
            <a:ext cx="1962397" cy="441018"/>
          </a:xfrm>
          <a:prstGeom prst="rect">
            <a:avLst/>
          </a:prstGeom>
          <a:noFill/>
        </p:spPr>
        <p:txBody>
          <a:bodyPr wrap="none" rtlCol="0">
            <a:spAutoFit/>
          </a:bodyPr>
          <a:lstStyle/>
          <a:p>
            <a:r>
              <a:rPr lang="ru-RU" sz="2266" dirty="0">
                <a:solidFill>
                  <a:schemeClr val="bg1"/>
                </a:solidFill>
              </a:rPr>
              <a:t>Системы X86</a:t>
            </a:r>
          </a:p>
        </p:txBody>
      </p:sp>
      <p:sp>
        <p:nvSpPr>
          <p:cNvPr id="47" name="TextBox 46"/>
          <p:cNvSpPr txBox="1"/>
          <p:nvPr/>
        </p:nvSpPr>
        <p:spPr>
          <a:xfrm>
            <a:off x="0" y="4210098"/>
            <a:ext cx="1250663" cy="441018"/>
          </a:xfrm>
          <a:prstGeom prst="rect">
            <a:avLst/>
          </a:prstGeom>
          <a:noFill/>
        </p:spPr>
        <p:txBody>
          <a:bodyPr wrap="none" rtlCol="0">
            <a:spAutoFit/>
          </a:bodyPr>
          <a:lstStyle/>
          <a:p>
            <a:r>
              <a:rPr lang="ru-RU" sz="2266" dirty="0">
                <a:solidFill>
                  <a:schemeClr val="bg2"/>
                </a:solidFill>
              </a:rPr>
              <a:t>Сеть</a:t>
            </a:r>
          </a:p>
        </p:txBody>
      </p:sp>
      <p:sp>
        <p:nvSpPr>
          <p:cNvPr id="48" name="TextBox 47"/>
          <p:cNvSpPr txBox="1"/>
          <p:nvPr/>
        </p:nvSpPr>
        <p:spPr>
          <a:xfrm>
            <a:off x="20462" y="4874677"/>
            <a:ext cx="2101857" cy="369332"/>
          </a:xfrm>
          <a:prstGeom prst="rect">
            <a:avLst/>
          </a:prstGeom>
          <a:noFill/>
        </p:spPr>
        <p:txBody>
          <a:bodyPr wrap="none" rtlCol="0">
            <a:spAutoFit/>
          </a:bodyPr>
          <a:lstStyle/>
          <a:p>
            <a:r>
              <a:rPr lang="ru-RU" sz="1800" dirty="0">
                <a:solidFill>
                  <a:schemeClr val="bg2"/>
                </a:solidFill>
              </a:rPr>
              <a:t>Хранение данных</a:t>
            </a:r>
          </a:p>
        </p:txBody>
      </p:sp>
      <p:sp>
        <p:nvSpPr>
          <p:cNvPr id="49" name="TextBox 48"/>
          <p:cNvSpPr txBox="1"/>
          <p:nvPr/>
        </p:nvSpPr>
        <p:spPr>
          <a:xfrm>
            <a:off x="50166" y="5480611"/>
            <a:ext cx="1407758" cy="584775"/>
          </a:xfrm>
          <a:prstGeom prst="rect">
            <a:avLst/>
          </a:prstGeom>
          <a:noFill/>
        </p:spPr>
        <p:txBody>
          <a:bodyPr wrap="none" rtlCol="0">
            <a:spAutoFit/>
          </a:bodyPr>
          <a:lstStyle/>
          <a:p>
            <a:r>
              <a:rPr lang="ru-RU" sz="1600" dirty="0" smtClean="0">
                <a:solidFill>
                  <a:schemeClr val="bg2"/>
                </a:solidFill>
              </a:rPr>
              <a:t>Резервное</a:t>
            </a:r>
            <a:endParaRPr lang="en-US" sz="1600" dirty="0" smtClean="0">
              <a:solidFill>
                <a:schemeClr val="bg2"/>
              </a:solidFill>
            </a:endParaRPr>
          </a:p>
          <a:p>
            <a:r>
              <a:rPr lang="ru-RU" sz="1600" dirty="0" smtClean="0">
                <a:solidFill>
                  <a:schemeClr val="bg2"/>
                </a:solidFill>
              </a:rPr>
              <a:t>копирование</a:t>
            </a:r>
            <a:endParaRPr lang="ru-RU" sz="1600" dirty="0">
              <a:solidFill>
                <a:schemeClr val="bg2"/>
              </a:solidFill>
            </a:endParaRPr>
          </a:p>
        </p:txBody>
      </p:sp>
      <p:sp>
        <p:nvSpPr>
          <p:cNvPr id="40" name="Rectangle 39"/>
          <p:cNvSpPr/>
          <p:nvPr/>
        </p:nvSpPr>
        <p:spPr>
          <a:xfrm>
            <a:off x="80884" y="1521993"/>
            <a:ext cx="2081966" cy="567699"/>
          </a:xfrm>
          <a:prstGeom prst="rect">
            <a:avLst/>
          </a:prstGeom>
          <a:solidFill>
            <a:schemeClr val="accent2">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41" name="TextBox 40"/>
          <p:cNvSpPr txBox="1"/>
          <p:nvPr/>
        </p:nvSpPr>
        <p:spPr>
          <a:xfrm>
            <a:off x="11635" y="1573766"/>
            <a:ext cx="1882247" cy="441018"/>
          </a:xfrm>
          <a:prstGeom prst="rect">
            <a:avLst/>
          </a:prstGeom>
          <a:noFill/>
        </p:spPr>
        <p:txBody>
          <a:bodyPr wrap="none" rtlCol="0">
            <a:spAutoFit/>
          </a:bodyPr>
          <a:lstStyle/>
          <a:p>
            <a:r>
              <a:rPr lang="ru-RU" sz="2266" dirty="0">
                <a:solidFill>
                  <a:schemeClr val="bg2"/>
                </a:solidFill>
              </a:rPr>
              <a:t>Управление</a:t>
            </a:r>
          </a:p>
        </p:txBody>
      </p:sp>
      <p:sp>
        <p:nvSpPr>
          <p:cNvPr id="2" name="Title 1"/>
          <p:cNvSpPr>
            <a:spLocks noGrp="1"/>
          </p:cNvSpPr>
          <p:nvPr>
            <p:ph type="title"/>
          </p:nvPr>
        </p:nvSpPr>
        <p:spPr/>
        <p:txBody>
          <a:bodyPr/>
          <a:lstStyle/>
          <a:p>
            <a:r>
              <a:rPr lang="ru-RU" dirty="0" smtClean="0"/>
              <a:t>VSPEX</a:t>
            </a:r>
            <a:endParaRPr lang="ru-RU" dirty="0"/>
          </a:p>
        </p:txBody>
      </p:sp>
      <p:pic>
        <p:nvPicPr>
          <p:cNvPr id="42" name="Picture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5597" y="3842282"/>
            <a:ext cx="1867652" cy="176194"/>
          </a:xfrm>
          <a:prstGeom prst="rect">
            <a:avLst/>
          </a:prstGeom>
        </p:spPr>
      </p:pic>
      <p:pic>
        <p:nvPicPr>
          <p:cNvPr id="43" name="Picture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8477" y="3668462"/>
            <a:ext cx="1867652" cy="176194"/>
          </a:xfrm>
          <a:prstGeom prst="rect">
            <a:avLst/>
          </a:prstGeom>
        </p:spPr>
      </p:pic>
      <p:pic>
        <p:nvPicPr>
          <p:cNvPr id="57" name="Picture 5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41919" y="3495612"/>
            <a:ext cx="1867652" cy="176194"/>
          </a:xfrm>
          <a:prstGeom prst="rect">
            <a:avLst/>
          </a:prstGeom>
        </p:spPr>
      </p:pic>
      <p:sp>
        <p:nvSpPr>
          <p:cNvPr id="3" name="TextBox 2"/>
          <p:cNvSpPr txBox="1"/>
          <p:nvPr/>
        </p:nvSpPr>
        <p:spPr>
          <a:xfrm>
            <a:off x="4964451" y="2089692"/>
            <a:ext cx="4782078" cy="666657"/>
          </a:xfrm>
          <a:prstGeom prst="rect">
            <a:avLst/>
          </a:prstGeom>
          <a:noFill/>
        </p:spPr>
        <p:txBody>
          <a:bodyPr wrap="none" rtlCol="0">
            <a:spAutoFit/>
          </a:bodyPr>
          <a:lstStyle/>
          <a:p>
            <a:r>
              <a:rPr lang="ru-RU" sz="3732" dirty="0">
                <a:solidFill>
                  <a:schemeClr val="accent2"/>
                </a:solidFill>
                <a:latin typeface="Arial" pitchFamily="34" charset="0"/>
              </a:rPr>
              <a:t>Проверенная инфраструктура </a:t>
            </a:r>
          </a:p>
        </p:txBody>
      </p:sp>
    </p:spTree>
    <p:extLst>
      <p:ext uri="{BB962C8B-B14F-4D97-AF65-F5344CB8AC3E}">
        <p14:creationId xmlns:p14="http://schemas.microsoft.com/office/powerpoint/2010/main" val="247705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VSPEX сокращает время окупаемости</a:t>
            </a:r>
            <a:endParaRPr lang="ru-RU" dirty="0"/>
          </a:p>
        </p:txBody>
      </p:sp>
      <p:sp>
        <p:nvSpPr>
          <p:cNvPr id="4" name="Content Placeholder 3"/>
          <p:cNvSpPr>
            <a:spLocks noGrp="1"/>
          </p:cNvSpPr>
          <p:nvPr>
            <p:ph sz="quarter" idx="4294967295"/>
          </p:nvPr>
        </p:nvSpPr>
        <p:spPr>
          <a:xfrm>
            <a:off x="1" y="1444625"/>
            <a:ext cx="6557844" cy="2005013"/>
          </a:xfrm>
          <a:prstGeom prst="rect">
            <a:avLst/>
          </a:prstGeom>
        </p:spPr>
        <p:txBody>
          <a:bodyPr/>
          <a:lstStyle/>
          <a:p>
            <a:pPr>
              <a:buFont typeface="Arial" panose="020B0604020202020204" pitchFamily="34" charset="0"/>
              <a:buChar char="•"/>
            </a:pPr>
            <a:r>
              <a:rPr lang="ru-RU" sz="2133" dirty="0"/>
              <a:t>Проверено и испытано EMCи Lenovo </a:t>
            </a:r>
          </a:p>
          <a:p>
            <a:pPr>
              <a:buFont typeface="Arial" panose="020B0604020202020204" pitchFamily="34" charset="0"/>
              <a:buChar char="•"/>
            </a:pPr>
            <a:r>
              <a:rPr lang="ru-RU" sz="2133" dirty="0"/>
              <a:t>Проверенные конструкции, предсказуемая производительность </a:t>
            </a:r>
          </a:p>
          <a:p>
            <a:pPr>
              <a:buFont typeface="Arial" panose="020B0604020202020204" pitchFamily="34" charset="0"/>
              <a:buChar char="•"/>
            </a:pPr>
            <a:r>
              <a:rPr lang="ru-RU" sz="2133" dirty="0"/>
              <a:t>Снижает риски и капитальные вложения </a:t>
            </a:r>
          </a:p>
          <a:p>
            <a:pPr>
              <a:buFont typeface="Arial" panose="020B0604020202020204" pitchFamily="34" charset="0"/>
              <a:buChar char="•"/>
            </a:pPr>
            <a:r>
              <a:rPr lang="ru-RU" sz="2133" dirty="0"/>
              <a:t>Упрощенное управление, более низкие операционные расходы </a:t>
            </a:r>
          </a:p>
          <a:p>
            <a:pPr>
              <a:buFont typeface="Arial" panose="020B0604020202020204" pitchFamily="34" charset="0"/>
              <a:buChar char="•"/>
            </a:pPr>
            <a:endParaRPr lang="ru-RU" sz="2133" dirty="0"/>
          </a:p>
          <a:p>
            <a:pPr marL="0" indent="0">
              <a:buNone/>
            </a:pPr>
            <a:endParaRPr lang="ru-RU" dirty="0"/>
          </a:p>
        </p:txBody>
      </p:sp>
      <p:grpSp>
        <p:nvGrpSpPr>
          <p:cNvPr id="9" name="planshort"/>
          <p:cNvGrpSpPr/>
          <p:nvPr/>
        </p:nvGrpSpPr>
        <p:grpSpPr>
          <a:xfrm>
            <a:off x="40968" y="3792790"/>
            <a:ext cx="1410579" cy="1557677"/>
            <a:chOff x="30734" y="2844664"/>
            <a:chExt cx="1058210" cy="1168562"/>
          </a:xfrm>
        </p:grpSpPr>
        <p:sp>
          <p:nvSpPr>
            <p:cNvPr id="57" name="Rectangle 56"/>
            <p:cNvSpPr/>
            <p:nvPr/>
          </p:nvSpPr>
          <p:spPr>
            <a:xfrm>
              <a:off x="155464" y="2844664"/>
              <a:ext cx="839491"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30" name="TextBox 29"/>
            <p:cNvSpPr txBox="1"/>
            <p:nvPr/>
          </p:nvSpPr>
          <p:spPr>
            <a:xfrm>
              <a:off x="30734" y="3742551"/>
              <a:ext cx="1058210" cy="230893"/>
            </a:xfrm>
            <a:prstGeom prst="rect">
              <a:avLst/>
            </a:prstGeom>
            <a:noFill/>
          </p:spPr>
          <p:txBody>
            <a:bodyPr wrap="none" rtlCol="0">
              <a:spAutoFit/>
            </a:bodyPr>
            <a:lstStyle/>
            <a:p>
              <a:pPr algn="ctr"/>
              <a:r>
                <a:rPr lang="ru-RU" sz="1400" dirty="0"/>
                <a:t>Планирование</a:t>
              </a:r>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508" y="3028950"/>
              <a:ext cx="452659" cy="602873"/>
            </a:xfrm>
            <a:prstGeom prst="rect">
              <a:avLst/>
            </a:prstGeom>
          </p:spPr>
        </p:pic>
      </p:grpSp>
      <p:grpSp>
        <p:nvGrpSpPr>
          <p:cNvPr id="10" name="buildshort"/>
          <p:cNvGrpSpPr/>
          <p:nvPr/>
        </p:nvGrpSpPr>
        <p:grpSpPr>
          <a:xfrm>
            <a:off x="1383992" y="3792105"/>
            <a:ext cx="1119030" cy="1557677"/>
            <a:chOff x="1038264" y="2841291"/>
            <a:chExt cx="839491" cy="1168562"/>
          </a:xfrm>
        </p:grpSpPr>
        <p:sp>
          <p:nvSpPr>
            <p:cNvPr id="56" name="Rectangle 55"/>
            <p:cNvSpPr/>
            <p:nvPr/>
          </p:nvSpPr>
          <p:spPr>
            <a:xfrm>
              <a:off x="1038264" y="2841291"/>
              <a:ext cx="839491"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0" name="TextBox 49"/>
            <p:cNvSpPr txBox="1"/>
            <p:nvPr/>
          </p:nvSpPr>
          <p:spPr>
            <a:xfrm>
              <a:off x="1090391" y="3745183"/>
              <a:ext cx="744966" cy="230893"/>
            </a:xfrm>
            <a:prstGeom prst="rect">
              <a:avLst/>
            </a:prstGeom>
            <a:noFill/>
          </p:spPr>
          <p:txBody>
            <a:bodyPr wrap="none" rtlCol="0">
              <a:spAutoFit/>
            </a:bodyPr>
            <a:lstStyle/>
            <a:p>
              <a:pPr algn="ctr"/>
              <a:r>
                <a:rPr lang="ru-RU" sz="1400" dirty="0"/>
                <a:t>Создание</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182" y="3052341"/>
              <a:ext cx="497418" cy="571130"/>
            </a:xfrm>
            <a:prstGeom prst="rect">
              <a:avLst/>
            </a:prstGeom>
          </p:spPr>
        </p:pic>
      </p:grpSp>
      <p:grpSp>
        <p:nvGrpSpPr>
          <p:cNvPr id="11" name="Optimizeshort"/>
          <p:cNvGrpSpPr/>
          <p:nvPr/>
        </p:nvGrpSpPr>
        <p:grpSpPr>
          <a:xfrm>
            <a:off x="2472644" y="3824392"/>
            <a:ext cx="1361272" cy="1557677"/>
            <a:chOff x="1854966" y="2850317"/>
            <a:chExt cx="1021220" cy="1168562"/>
          </a:xfrm>
        </p:grpSpPr>
        <p:sp>
          <p:nvSpPr>
            <p:cNvPr id="55" name="Rectangle 54"/>
            <p:cNvSpPr/>
            <p:nvPr/>
          </p:nvSpPr>
          <p:spPr>
            <a:xfrm>
              <a:off x="1915434" y="2850317"/>
              <a:ext cx="839491" cy="1168562"/>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p>
          </p:txBody>
        </p:sp>
        <p:sp>
          <p:nvSpPr>
            <p:cNvPr id="53" name="TextBox 52"/>
            <p:cNvSpPr txBox="1"/>
            <p:nvPr/>
          </p:nvSpPr>
          <p:spPr>
            <a:xfrm>
              <a:off x="1854966" y="3732596"/>
              <a:ext cx="1021220" cy="230893"/>
            </a:xfrm>
            <a:prstGeom prst="rect">
              <a:avLst/>
            </a:prstGeom>
            <a:noFill/>
          </p:spPr>
          <p:txBody>
            <a:bodyPr wrap="none" rtlCol="0">
              <a:spAutoFit/>
            </a:bodyPr>
            <a:lstStyle/>
            <a:p>
              <a:pPr algn="ctr"/>
              <a:r>
                <a:rPr lang="ru-RU" sz="1400" dirty="0"/>
                <a:t>Оптимизация </a:t>
              </a:r>
            </a:p>
          </p:txBody>
        </p:sp>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63348" y="3159269"/>
              <a:ext cx="498985" cy="464202"/>
            </a:xfrm>
            <a:prstGeom prst="rect">
              <a:avLst/>
            </a:prstGeom>
          </p:spPr>
        </p:pic>
      </p:grpSp>
      <p:sp>
        <p:nvSpPr>
          <p:cNvPr id="59" name="Rectangle 58"/>
          <p:cNvSpPr/>
          <p:nvPr/>
        </p:nvSpPr>
        <p:spPr>
          <a:xfrm>
            <a:off x="3914937" y="3766769"/>
            <a:ext cx="7532062" cy="1557677"/>
          </a:xfrm>
          <a:prstGeom prst="rect">
            <a:avLst/>
          </a:prstGeom>
          <a:ln w="12700">
            <a:solidFill>
              <a:schemeClr val="bg1">
                <a:lumMod val="9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sp>
        <p:nvSpPr>
          <p:cNvPr id="62" name="TextBox 61"/>
          <p:cNvSpPr txBox="1"/>
          <p:nvPr/>
        </p:nvSpPr>
        <p:spPr>
          <a:xfrm>
            <a:off x="7183793" y="4961003"/>
            <a:ext cx="1221808" cy="338554"/>
          </a:xfrm>
          <a:prstGeom prst="rect">
            <a:avLst/>
          </a:prstGeom>
          <a:noFill/>
        </p:spPr>
        <p:txBody>
          <a:bodyPr wrap="none" rtlCol="0">
            <a:spAutoFit/>
          </a:bodyPr>
          <a:lstStyle/>
          <a:p>
            <a:pPr algn="ctr"/>
            <a:r>
              <a:rPr lang="ru-RU" sz="1600" dirty="0"/>
              <a:t>Производство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3627" y="3935966"/>
            <a:ext cx="913763" cy="100930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95213" y="1635757"/>
            <a:ext cx="2490589" cy="2128985"/>
          </a:xfrm>
          <a:prstGeom prst="rect">
            <a:avLst/>
          </a:prstGeom>
        </p:spPr>
      </p:pic>
      <p:sp>
        <p:nvSpPr>
          <p:cNvPr id="63" name="Right Arrow 62"/>
          <p:cNvSpPr/>
          <p:nvPr/>
        </p:nvSpPr>
        <p:spPr>
          <a:xfrm>
            <a:off x="3844175" y="5245951"/>
            <a:ext cx="7673586" cy="1076386"/>
          </a:xfrm>
          <a:prstGeom prst="rightArrow">
            <a:avLst>
              <a:gd name="adj1" fmla="val 61966"/>
              <a:gd name="adj2" fmla="val 50000"/>
            </a:avLst>
          </a:prstGeom>
          <a:gradFill>
            <a:gsLst>
              <a:gs pos="14000">
                <a:schemeClr val="accent1">
                  <a:hueOff val="0"/>
                  <a:satOff val="0"/>
                  <a:lumOff val="0"/>
                  <a:alphaOff val="0"/>
                  <a:shade val="51000"/>
                  <a:satMod val="130000"/>
                </a:schemeClr>
              </a:gs>
              <a:gs pos="66000">
                <a:schemeClr val="accent1">
                  <a:hueOff val="0"/>
                  <a:satOff val="0"/>
                  <a:lumOff val="0"/>
                  <a:alphaOff val="0"/>
                  <a:shade val="93000"/>
                  <a:satMod val="130000"/>
                </a:schemeClr>
              </a:gs>
              <a:gs pos="77000">
                <a:schemeClr val="accent1">
                  <a:hueOff val="0"/>
                  <a:satOff val="0"/>
                  <a:lumOff val="0"/>
                  <a:alphaOff val="0"/>
                  <a:shade val="94000"/>
                  <a:satMod val="135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rtlCol="0" anchor="ctr"/>
          <a:lstStyle/>
          <a:p>
            <a:pPr algn="ctr"/>
            <a:r>
              <a:rPr lang="ru-RU" sz="3199" dirty="0"/>
              <a:t>Максимальный возврат инвестиций</a:t>
            </a:r>
          </a:p>
        </p:txBody>
      </p:sp>
      <p:sp>
        <p:nvSpPr>
          <p:cNvPr id="64" name="Rounded Rectangle 63"/>
          <p:cNvSpPr/>
          <p:nvPr/>
        </p:nvSpPr>
        <p:spPr>
          <a:xfrm>
            <a:off x="224987" y="5463397"/>
            <a:ext cx="3447290" cy="652741"/>
          </a:xfrm>
          <a:prstGeom prst="roundRect">
            <a:avLst>
              <a:gd name="adj" fmla="val 8200"/>
            </a:avLst>
          </a:prstGeom>
          <a:gradFill>
            <a:gsLst>
              <a:gs pos="14000">
                <a:schemeClr val="accent1">
                  <a:hueOff val="0"/>
                  <a:satOff val="0"/>
                  <a:lumOff val="0"/>
                  <a:alphaOff val="0"/>
                  <a:shade val="51000"/>
                  <a:satMod val="130000"/>
                </a:schemeClr>
              </a:gs>
              <a:gs pos="66000">
                <a:schemeClr val="accent1">
                  <a:hueOff val="0"/>
                  <a:satOff val="0"/>
                  <a:lumOff val="0"/>
                  <a:alphaOff val="0"/>
                  <a:shade val="93000"/>
                  <a:satMod val="130000"/>
                </a:schemeClr>
              </a:gs>
              <a:gs pos="77000">
                <a:schemeClr val="accent1">
                  <a:hueOff val="0"/>
                  <a:satOff val="0"/>
                  <a:lumOff val="0"/>
                  <a:alphaOff val="0"/>
                  <a:shade val="94000"/>
                  <a:satMod val="135000"/>
                </a:schemeClr>
              </a:gs>
            </a:gsLst>
          </a:gra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rtlCol="0" anchor="ctr"/>
          <a:lstStyle/>
          <a:p>
            <a:pPr algn="ctr"/>
            <a:r>
              <a:rPr lang="ru-RU" sz="3199" dirty="0"/>
              <a:t>Сжатие</a:t>
            </a:r>
          </a:p>
        </p:txBody>
      </p:sp>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3560" y="5536468"/>
            <a:ext cx="1523603" cy="526395"/>
          </a:xfrm>
          <a:prstGeom prst="rect">
            <a:avLst/>
          </a:prstGeom>
        </p:spPr>
      </p:pic>
    </p:spTree>
    <p:extLst>
      <p:ext uri="{BB962C8B-B14F-4D97-AF65-F5344CB8AC3E}">
        <p14:creationId xmlns:p14="http://schemas.microsoft.com/office/powerpoint/2010/main" val="255708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nodeType="withEffect">
                                  <p:stCondLst>
                                    <p:cond delay="210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500"/>
                                        <p:tgtEl>
                                          <p:spTgt spid="62"/>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2" grpId="0"/>
      <p:bldP spid="63" grpId="0" animBg="1"/>
      <p:bldP spid="64" grpId="0" animBg="1"/>
    </p:bldLst>
  </p:timing>
</p:sld>
</file>

<file path=ppt/theme/theme1.xml><?xml version="1.0" encoding="utf-8"?>
<a:theme xmlns:a="http://schemas.openxmlformats.org/drawingml/2006/main" name="Blank">
  <a:themeElements>
    <a:clrScheme name="LENOVO">
      <a:dk1>
        <a:srgbClr val="000000"/>
      </a:dk1>
      <a:lt1>
        <a:sysClr val="window" lastClr="FFFFFF"/>
      </a:lt1>
      <a:dk2>
        <a:srgbClr val="C00000"/>
      </a:dk2>
      <a:lt2>
        <a:srgbClr val="000000"/>
      </a:lt2>
      <a:accent1>
        <a:srgbClr val="FF0000"/>
      </a:accent1>
      <a:accent2>
        <a:srgbClr val="939598"/>
      </a:accent2>
      <a:accent3>
        <a:srgbClr val="FFC425"/>
      </a:accent3>
      <a:accent4>
        <a:srgbClr val="64BEDC"/>
      </a:accent4>
      <a:accent5>
        <a:srgbClr val="414042"/>
      </a:accent5>
      <a:accent6>
        <a:srgbClr val="FFFFFF"/>
      </a:accent6>
      <a:hlink>
        <a:srgbClr val="EC2225"/>
      </a:hlink>
      <a:folHlink>
        <a:srgbClr val="64BED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accent2"/>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C40E7DF5A52384399ADD4E05D217145" ma:contentTypeVersion="0" ma:contentTypeDescription="Create a new document." ma:contentTypeScope="" ma:versionID="afbe367e7a0998c97e903bfa9dbc328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CC2E2D-BF15-4AF4-8645-82BA24E09E23}">
  <ds:schemaRefs>
    <ds:schemaRef ds:uri="http://schemas.microsoft.com/sharepoint/v3/contenttype/forms"/>
  </ds:schemaRefs>
</ds:datastoreItem>
</file>

<file path=customXml/itemProps2.xml><?xml version="1.0" encoding="utf-8"?>
<ds:datastoreItem xmlns:ds="http://schemas.openxmlformats.org/officeDocument/2006/customXml" ds:itemID="{50AE63C1-900F-456A-8CA1-7C8C1D351353}">
  <ds:schemaRefs>
    <ds:schemaRef ds:uri="http://schemas.microsoft.com/office/2006/metadata/propertie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1F5AA2E-D2A7-4601-AA25-7E0BF8A0C6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2199</TotalTime>
  <Words>2284</Words>
  <Application>Microsoft Office PowerPoint</Application>
  <PresentationFormat>Custom</PresentationFormat>
  <Paragraphs>251</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Blank</vt:lpstr>
      <vt:lpstr>Частное облако ThinkServer EMC VSPEX с VMware vSphere</vt:lpstr>
      <vt:lpstr>PowerPoint Presentation</vt:lpstr>
      <vt:lpstr>Общие современные ИТ-задачи</vt:lpstr>
      <vt:lpstr>Новый прорыв</vt:lpstr>
      <vt:lpstr>Облако — новая архитектура</vt:lpstr>
      <vt:lpstr>Сложности самостоятельного построения</vt:lpstr>
      <vt:lpstr>Если бы у вас было решение для частного облака, которое сможет... </vt:lpstr>
      <vt:lpstr>VSPEX</vt:lpstr>
      <vt:lpstr>VSPEX сокращает время окупаемости</vt:lpstr>
      <vt:lpstr>PowerPoint Presentation</vt:lpstr>
      <vt:lpstr>Предложение ThinkServer VSPEX</vt:lpstr>
      <vt:lpstr>Частное облако Lenovo ThinkServer EMC VSPEX   </vt:lpstr>
      <vt:lpstr>Конфигурации серверов, хранения и сетевых ресурсов</vt:lpstr>
      <vt:lpstr>PowerPoint Presentation</vt:lpstr>
      <vt:lpstr>PowerPoint Presentation</vt:lpstr>
      <vt:lpstr>По-настоящему открытое управление ThinkServer</vt:lpstr>
      <vt:lpstr>Заключение</vt:lpstr>
    </vt:vector>
  </TitlesOfParts>
  <Company>Lenovo.com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 and Goes up to Two Lines</dc:title>
  <dc:creator>Kayla Mikolajewski</dc:creator>
  <cp:lastModifiedBy>Nicola Power</cp:lastModifiedBy>
  <cp:revision>200</cp:revision>
  <dcterms:created xsi:type="dcterms:W3CDTF">2013-06-10T20:58:48Z</dcterms:created>
  <dcterms:modified xsi:type="dcterms:W3CDTF">2014-03-07T12:33:49Z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0x0101006C40E7DF5A52384399ADD4E05D217145</vt:lpwstr>
  </property>
</Properties>
</file>